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  <p:sldMasterId id="2147483912" r:id="rId2"/>
  </p:sldMasterIdLst>
  <p:notesMasterIdLst>
    <p:notesMasterId r:id="rId20"/>
  </p:notesMasterIdLst>
  <p:sldIdLst>
    <p:sldId id="313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309" r:id="rId13"/>
    <p:sldId id="310" r:id="rId14"/>
    <p:sldId id="303" r:id="rId15"/>
    <p:sldId id="304" r:id="rId16"/>
    <p:sldId id="311" r:id="rId17"/>
    <p:sldId id="307" r:id="rId18"/>
    <p:sldId id="288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E79C03"/>
    <a:srgbClr val="84ADE6"/>
    <a:srgbClr val="104158"/>
    <a:srgbClr val="D7D4EC"/>
    <a:srgbClr val="FCF7D0"/>
    <a:srgbClr val="41AEBD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86146" autoAdjust="0"/>
  </p:normalViewPr>
  <p:slideViewPr>
    <p:cSldViewPr>
      <p:cViewPr varScale="1">
        <p:scale>
          <a:sx n="113" d="100"/>
          <a:sy n="113" d="100"/>
        </p:scale>
        <p:origin x="10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C93DA-1269-4E5C-AB1F-A972300B9D5C}" type="datetimeFigureOut">
              <a:rPr lang="it-IT" smtClean="0"/>
              <a:t>12/09/2020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645E3-B25E-409B-A212-10FCC0B56F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8043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C084-A61D-40EF-8928-7A62A670EF94}" type="datetimeFigureOut">
              <a:rPr lang="it-IT" smtClean="0"/>
              <a:pPr/>
              <a:t>12/09/2020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D31B-EEF3-4C15-8A8B-47CFE68207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976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C084-A61D-40EF-8928-7A62A670EF94}" type="datetimeFigureOut">
              <a:rPr lang="it-IT" smtClean="0"/>
              <a:pPr/>
              <a:t>12/09/2020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D31B-EEF3-4C15-8A8B-47CFE68207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481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C084-A61D-40EF-8928-7A62A670EF94}" type="datetimeFigureOut">
              <a:rPr lang="it-IT" smtClean="0"/>
              <a:pPr/>
              <a:t>12/09/2020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D31B-EEF3-4C15-8A8B-47CFE68207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7512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C084-A61D-40EF-8928-7A62A670EF94}" type="datetimeFigureOut">
              <a:rPr lang="it-IT" smtClean="0"/>
              <a:pPr/>
              <a:t>12/09/2020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D31B-EEF3-4C15-8A8B-47CFE682079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3560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C084-A61D-40EF-8928-7A62A670EF94}" type="datetimeFigureOut">
              <a:rPr lang="it-IT" smtClean="0"/>
              <a:pPr/>
              <a:t>12/09/2020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D31B-EEF3-4C15-8A8B-47CFE68207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372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C084-A61D-40EF-8928-7A62A670EF94}" type="datetimeFigureOut">
              <a:rPr lang="it-IT" smtClean="0"/>
              <a:pPr/>
              <a:t>12/09/2020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D31B-EEF3-4C15-8A8B-47CFE68207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178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C084-A61D-40EF-8928-7A62A670EF94}" type="datetimeFigureOut">
              <a:rPr lang="it-IT" smtClean="0"/>
              <a:pPr/>
              <a:t>12/09/2020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D31B-EEF3-4C15-8A8B-47CFE68207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5064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C084-A61D-40EF-8928-7A62A670EF94}" type="datetimeFigureOut">
              <a:rPr lang="it-IT" smtClean="0"/>
              <a:pPr/>
              <a:t>12/09/2020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D31B-EEF3-4C15-8A8B-47CFE68207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971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C084-A61D-40EF-8928-7A62A670EF94}" type="datetimeFigureOut">
              <a:rPr lang="it-IT" smtClean="0"/>
              <a:pPr/>
              <a:t>12/09/2020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D31B-EEF3-4C15-8A8B-47CFE68207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388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5400" b="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3"/>
            <a:ext cx="680313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 spc="6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341256"/>
            <a:ext cx="1165860" cy="527213"/>
          </a:xfrm>
        </p:spPr>
        <p:txBody>
          <a:bodyPr/>
          <a:lstStyle>
            <a:lvl1pPr algn="ctr">
              <a:defRPr sz="975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smtClean="0">
                <a:solidFill>
                  <a:prstClr val="black"/>
                </a:solidFill>
              </a:rPr>
              <a:pPr/>
              <a:t>9/12/2020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2" y="5211060"/>
            <a:ext cx="442912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485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9/12/2020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53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C084-A61D-40EF-8928-7A62A670EF94}" type="datetimeFigureOut">
              <a:rPr lang="it-IT" smtClean="0"/>
              <a:pPr/>
              <a:t>12/09/2020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D31B-EEF3-4C15-8A8B-47CFE68207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113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540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6" y="1344502"/>
            <a:ext cx="1165860" cy="530352"/>
          </a:xfrm>
        </p:spPr>
        <p:txBody>
          <a:bodyPr/>
          <a:lstStyle>
            <a:lvl1pPr algn="ctr">
              <a:defRPr lang="en-US" sz="975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it-IT" smtClean="0">
                <a:solidFill>
                  <a:prstClr val="black"/>
                </a:solidFill>
              </a:rPr>
              <a:pPr/>
              <a:t>12/09/2020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165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12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566160" cy="374904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2103120"/>
            <a:ext cx="3566160" cy="374904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9/12/2020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322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  <a:latin typeface="+mn-lt"/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55898"/>
            <a:ext cx="3566160" cy="32004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756581"/>
            <a:ext cx="3566160" cy="32004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9/12/2020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3799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9/12/2020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59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9/12/2020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44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237744"/>
            <a:ext cx="6398514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1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609600"/>
            <a:ext cx="5829300" cy="53340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9/12/2020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223002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9295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1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237744"/>
            <a:ext cx="6398514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smtClean="0"/>
              <a:pPr/>
              <a:t>9/12/2020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685800" rtl="0" eaLnBrk="1" latinLnBrk="0" hangingPunct="1">
              <a:defRPr lang="en-US" sz="75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227064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372308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9/12/2020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791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16DA-9D86-4E1E-A623-C11F9F74EB59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9/12/2020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5169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C084-A61D-40EF-8928-7A62A670EF94}" type="datetimeFigureOut">
              <a:rPr lang="it-IT" smtClean="0"/>
              <a:pPr/>
              <a:t>12/09/2020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D31B-EEF3-4C15-8A8B-47CFE68207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037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C084-A61D-40EF-8928-7A62A670EF94}" type="datetimeFigureOut">
              <a:rPr lang="it-IT" smtClean="0"/>
              <a:pPr/>
              <a:t>12/09/2020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D31B-EEF3-4C15-8A8B-47CFE68207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628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C084-A61D-40EF-8928-7A62A670EF94}" type="datetimeFigureOut">
              <a:rPr lang="it-IT" smtClean="0"/>
              <a:pPr/>
              <a:t>12/09/2020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D31B-EEF3-4C15-8A8B-47CFE68207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66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C084-A61D-40EF-8928-7A62A670EF94}" type="datetimeFigureOut">
              <a:rPr lang="it-IT" smtClean="0"/>
              <a:pPr/>
              <a:t>12/09/2020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D31B-EEF3-4C15-8A8B-47CFE68207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14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C084-A61D-40EF-8928-7A62A670EF94}" type="datetimeFigureOut">
              <a:rPr lang="it-IT" smtClean="0"/>
              <a:pPr/>
              <a:t>12/09/2020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D31B-EEF3-4C15-8A8B-47CFE68207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933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C084-A61D-40EF-8928-7A62A670EF94}" type="datetimeFigureOut">
              <a:rPr lang="it-IT" smtClean="0"/>
              <a:pPr/>
              <a:t>12/09/2020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D31B-EEF3-4C15-8A8B-47CFE68207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31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C084-A61D-40EF-8928-7A62A670EF94}" type="datetimeFigureOut">
              <a:rPr lang="it-IT" smtClean="0"/>
              <a:pPr/>
              <a:t>12/09/2020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D31B-EEF3-4C15-8A8B-47CFE68207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099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CC4C084-A61D-40EF-8928-7A62A670EF94}" type="datetimeFigureOut">
              <a:rPr lang="it-IT" smtClean="0"/>
              <a:pPr/>
              <a:t>12/09/2020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84BD31B-EEF3-4C15-8A8B-47CFE68207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22578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103120"/>
            <a:ext cx="75438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" y="6307672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342900"/>
            <a:fld id="{6C5516DA-9D86-4E1E-A623-C11F9F74EB59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9/12/2020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6307672"/>
            <a:ext cx="390906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6307672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‹N›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42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6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37160" indent="-137160" algn="l" defTabSz="685800" rtl="0" eaLnBrk="1" latinLnBrk="0" hangingPunct="1">
        <a:lnSpc>
          <a:spcPct val="100000"/>
        </a:lnSpc>
        <a:spcBef>
          <a:spcPts val="675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1r4jwU04fpc&amp;feature=youtu.b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72866" y="2324100"/>
            <a:ext cx="6801440" cy="2254247"/>
          </a:xfrm>
        </p:spPr>
        <p:txBody>
          <a:bodyPr/>
          <a:lstStyle/>
          <a:p>
            <a:r>
              <a:rPr lang="it-IT" sz="4050" cap="none" dirty="0"/>
              <a:t>Misure di prevenzione e protezione per il contenimento della diffusione del COVID-19</a:t>
            </a:r>
            <a:endParaRPr lang="it-IT" sz="4050" cap="none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17882" y="5299497"/>
            <a:ext cx="6956425" cy="342901"/>
          </a:xfrm>
        </p:spPr>
        <p:txBody>
          <a:bodyPr>
            <a:normAutofit fontScale="92500" lnSpcReduction="10000"/>
          </a:bodyPr>
          <a:lstStyle/>
          <a:p>
            <a:r>
              <a:rPr lang="it-IT" sz="1800" b="1" dirty="0">
                <a:solidFill>
                  <a:schemeClr val="bg1"/>
                </a:solidFill>
              </a:rPr>
              <a:t>Formazione del Collegio dei Docenti del 2 settembre 2020</a:t>
            </a:r>
            <a:endParaRPr lang="it-IT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4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355297" y="1844824"/>
            <a:ext cx="8362950" cy="4824536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2600" dirty="0" smtClean="0">
                <a:latin typeface="Goudy Old Style" panose="02020502050305020303" pitchFamily="18" charset="0"/>
              </a:rPr>
              <a:t>L’operatore </a:t>
            </a:r>
            <a:r>
              <a:rPr lang="it-IT" sz="2600" dirty="0">
                <a:latin typeface="Goudy Old Style" panose="02020502050305020303" pitchFamily="18" charset="0"/>
              </a:rPr>
              <a:t>scolastico che viene a conoscenza di un alunno sintomatico deve avvisare il referente di Plesso per COVID-19.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2600" dirty="0">
              <a:latin typeface="Goudy Old Style" panose="02020502050305020303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2600" dirty="0">
                <a:latin typeface="Goudy Old Style" panose="02020502050305020303" pitchFamily="18" charset="0"/>
              </a:rPr>
              <a:t>Il referente di Plesso per COVID-19 o altro componente del personale scolastico deve telefonare immediatamente ai genitori/tutore legale.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2600" dirty="0">
              <a:latin typeface="Goudy Old Style" panose="02020502050305020303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2600" dirty="0">
                <a:latin typeface="Goudy Old Style" panose="02020502050305020303" pitchFamily="18" charset="0"/>
              </a:rPr>
              <a:t>L’alunno viene ospitato in una stanza dedicata e rimane in compagnia di un adulto che dovrà mantenere, ove possibile, il distanziamento fisico di almeno un metro e la mascherina chirurgica fino a quando l’alunno non sarà affidato a un genitore/tutore legale.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2600" dirty="0">
              <a:latin typeface="Goudy Old Style" panose="02020502050305020303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2600" dirty="0">
                <a:latin typeface="Goudy Old Style" panose="02020502050305020303" pitchFamily="18" charset="0"/>
              </a:rPr>
              <a:t>Si procede all’eventuale rilevazione della temperatura corporea, da parte del personale scolastico individuato, mediante l’uso di termometri che non prevedono il contatto.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it-IT" sz="2100" dirty="0">
              <a:latin typeface="Goudy Old Style" panose="02020502050305020303" pitchFamily="18" charset="0"/>
            </a:endParaRPr>
          </a:p>
        </p:txBody>
      </p:sp>
      <p:sp>
        <p:nvSpPr>
          <p:cNvPr id="4" name="Titolo 4"/>
          <p:cNvSpPr txBox="1">
            <a:spLocks/>
          </p:cNvSpPr>
          <p:nvPr/>
        </p:nvSpPr>
        <p:spPr>
          <a:xfrm>
            <a:off x="385054" y="404664"/>
            <a:ext cx="8537576" cy="1215744"/>
          </a:xfrm>
          <a:prstGeom prst="rect">
            <a:avLst/>
          </a:prstGeom>
          <a:gradFill>
            <a:gsLst>
              <a:gs pos="0">
                <a:schemeClr val="tx2"/>
              </a:gs>
              <a:gs pos="83000">
                <a:schemeClr val="tx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 fontScale="70000" lnSpcReduction="20000"/>
            <a:sp3d extrusionH="57150">
              <a:bevelT w="57150" h="38100" prst="artDeco"/>
            </a:sp3d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>
                <a:solidFill>
                  <a:schemeClr val="bg1"/>
                </a:solidFill>
                <a:latin typeface="Goudy Old Style" panose="02020502050305020303" pitchFamily="18" charset="0"/>
              </a:rPr>
              <a:t>Nel caso in cui un </a:t>
            </a:r>
            <a:r>
              <a:rPr lang="it-IT" sz="4000" b="1" u="sng" dirty="0">
                <a:solidFill>
                  <a:schemeClr val="bg1"/>
                </a:solidFill>
                <a:latin typeface="Goudy Old Style" panose="02020502050305020303" pitchFamily="18" charset="0"/>
              </a:rPr>
              <a:t>alunno</a:t>
            </a:r>
            <a:r>
              <a:rPr lang="it-IT" sz="4000" dirty="0">
                <a:solidFill>
                  <a:schemeClr val="bg1"/>
                </a:solidFill>
                <a:latin typeface="Goudy Old Style" panose="02020502050305020303" pitchFamily="18" charset="0"/>
              </a:rPr>
              <a:t> presenti un aumento della temperatura corporea al di sopra di 37,5°C o un sintomo compatibile con COVID-19, </a:t>
            </a:r>
            <a:r>
              <a:rPr lang="it-IT" sz="4000" b="1" u="sng" dirty="0">
                <a:solidFill>
                  <a:schemeClr val="bg1"/>
                </a:solidFill>
                <a:latin typeface="Goudy Old Style" panose="02020502050305020303" pitchFamily="18" charset="0"/>
              </a:rPr>
              <a:t>in ambito scolastico </a:t>
            </a:r>
            <a:endParaRPr lang="it-IT" sz="4000" b="1" dirty="0">
              <a:solidFill>
                <a:schemeClr val="bg1"/>
              </a:solidFill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95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371817" y="1772816"/>
            <a:ext cx="8362950" cy="504056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dirty="0">
                <a:latin typeface="Goudy Old Style" panose="02020502050305020303" pitchFamily="18" charset="0"/>
              </a:rPr>
              <a:t>Dovrà essere dotato di mascherina chirurgica chiunque entri in contatto con il caso sospetto, compresi i genitori o i tutori legali che si recano in Istituto per condurlo presso la propria abitazione.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dirty="0">
              <a:latin typeface="Goudy Old Style" panose="02020502050305020303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dirty="0" smtClean="0">
                <a:latin typeface="Goudy Old Style" panose="02020502050305020303" pitchFamily="18" charset="0"/>
              </a:rPr>
              <a:t>Fare </a:t>
            </a:r>
            <a:r>
              <a:rPr lang="it-IT" dirty="0">
                <a:latin typeface="Goudy Old Style" panose="02020502050305020303" pitchFamily="18" charset="0"/>
              </a:rPr>
              <a:t>rispettare, in assenza di mascherina, l’etichetta respiratoria (tossire e starnutire direttamente su di un fazzoletto di carta o nella piega del gomito). Questi fazzoletti dovranno essere riposti dallo stesso alunno, se possibile, ponendoli dentro un sacchetto chiuso.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dirty="0">
              <a:latin typeface="Goudy Old Style" panose="02020502050305020303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dirty="0" smtClean="0">
                <a:latin typeface="Goudy Old Style" panose="02020502050305020303" pitchFamily="18" charset="0"/>
              </a:rPr>
              <a:t>Le </a:t>
            </a:r>
            <a:r>
              <a:rPr lang="it-IT" dirty="0">
                <a:latin typeface="Goudy Old Style" panose="02020502050305020303" pitchFamily="18" charset="0"/>
              </a:rPr>
              <a:t>superfici della stanza verranno pulite e disinfettate dopo che l’alunno sintomatico </a:t>
            </a:r>
            <a:r>
              <a:rPr lang="it-IT" dirty="0" smtClean="0">
                <a:latin typeface="Goudy Old Style" panose="02020502050305020303" pitchFamily="18" charset="0"/>
              </a:rPr>
              <a:t>è </a:t>
            </a:r>
            <a:r>
              <a:rPr lang="it-IT" dirty="0">
                <a:latin typeface="Goudy Old Style" panose="02020502050305020303" pitchFamily="18" charset="0"/>
              </a:rPr>
              <a:t>tornato a casa. </a:t>
            </a:r>
            <a:endParaRPr lang="it-IT" dirty="0" smtClean="0">
              <a:latin typeface="Goudy Old Style" panose="02020502050305020303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dirty="0" smtClean="0">
              <a:latin typeface="Goudy Old Style" panose="02020502050305020303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dirty="0">
                <a:latin typeface="Goudy Old Style" panose="02020502050305020303" pitchFamily="18" charset="0"/>
              </a:rPr>
              <a:t>I genitori devono contattare il pediatra o il medico per la valutazione clinica.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dirty="0" smtClean="0">
              <a:latin typeface="Goudy Old Style" panose="02020502050305020303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dirty="0" smtClean="0">
                <a:latin typeface="Goudy Old Style" panose="02020502050305020303" pitchFamily="18" charset="0"/>
              </a:rPr>
              <a:t>Il </a:t>
            </a:r>
            <a:r>
              <a:rPr lang="it-IT" dirty="0">
                <a:latin typeface="Goudy Old Style" panose="02020502050305020303" pitchFamily="18" charset="0"/>
              </a:rPr>
              <a:t>medico, in caso di sospetto COVID-19, richiede tempestivamente il test diagnostico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it-IT" sz="2100" dirty="0"/>
          </a:p>
        </p:txBody>
      </p:sp>
      <p:sp>
        <p:nvSpPr>
          <p:cNvPr id="4" name="Titolo 4"/>
          <p:cNvSpPr txBox="1">
            <a:spLocks/>
          </p:cNvSpPr>
          <p:nvPr/>
        </p:nvSpPr>
        <p:spPr>
          <a:xfrm>
            <a:off x="355297" y="260648"/>
            <a:ext cx="8537576" cy="1368152"/>
          </a:xfrm>
          <a:prstGeom prst="rect">
            <a:avLst/>
          </a:prstGeom>
          <a:gradFill>
            <a:gsLst>
              <a:gs pos="0">
                <a:schemeClr val="tx2"/>
              </a:gs>
              <a:gs pos="83000">
                <a:schemeClr val="tx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 fontScale="62500" lnSpcReduction="20000"/>
            <a:sp3d extrusionH="57150">
              <a:bevelT w="57150" h="38100" prst="artDeco"/>
            </a:sp3d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it-IT" sz="4000" dirty="0">
                <a:solidFill>
                  <a:schemeClr val="bg1"/>
                </a:solidFill>
                <a:latin typeface="Goudy Old Style" panose="02020502050305020303" pitchFamily="18" charset="0"/>
              </a:rPr>
              <a:t>Nel caso in cui un </a:t>
            </a:r>
            <a:r>
              <a:rPr lang="it-IT" sz="4000" b="1" u="sng" dirty="0">
                <a:solidFill>
                  <a:schemeClr val="bg1"/>
                </a:solidFill>
                <a:latin typeface="Goudy Old Style" panose="02020502050305020303" pitchFamily="18" charset="0"/>
              </a:rPr>
              <a:t>alunno</a:t>
            </a:r>
            <a:r>
              <a:rPr lang="it-IT" sz="4000" dirty="0">
                <a:solidFill>
                  <a:schemeClr val="bg1"/>
                </a:solidFill>
                <a:latin typeface="Goudy Old Style" panose="02020502050305020303" pitchFamily="18" charset="0"/>
              </a:rPr>
              <a:t> presenti un aumento della temperatura corporea al di sopra di 37,5°C o un sintomo compatibile con COVID-19, </a:t>
            </a:r>
            <a:r>
              <a:rPr lang="it-IT" sz="4000" b="1" u="sng" dirty="0">
                <a:solidFill>
                  <a:schemeClr val="bg1"/>
                </a:solidFill>
                <a:latin typeface="Goudy Old Style" panose="02020502050305020303" pitchFamily="18" charset="0"/>
              </a:rPr>
              <a:t>in ambito scolastico </a:t>
            </a:r>
            <a:endParaRPr lang="it-IT" sz="4000" b="1" dirty="0">
              <a:solidFill>
                <a:schemeClr val="bg1"/>
              </a:solidFill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444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355297" y="1628800"/>
            <a:ext cx="8362950" cy="504056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 smtClean="0">
                <a:latin typeface="Goudy Old Style" panose="02020502050305020303" pitchFamily="18" charset="0"/>
              </a:rPr>
              <a:t>Se </a:t>
            </a:r>
            <a:r>
              <a:rPr lang="it-IT" dirty="0">
                <a:latin typeface="Goudy Old Style" panose="02020502050305020303" pitchFamily="18" charset="0"/>
              </a:rPr>
              <a:t>il </a:t>
            </a:r>
            <a:r>
              <a:rPr lang="it-IT" b="1" dirty="0">
                <a:latin typeface="Goudy Old Style" panose="02020502050305020303" pitchFamily="18" charset="0"/>
              </a:rPr>
              <a:t>test è positivo</a:t>
            </a:r>
            <a:r>
              <a:rPr lang="it-IT" dirty="0">
                <a:latin typeface="Goudy Old Style" panose="02020502050305020303" pitchFamily="18" charset="0"/>
              </a:rPr>
              <a:t>, </a:t>
            </a:r>
            <a:r>
              <a:rPr lang="it-IT" dirty="0" smtClean="0">
                <a:latin typeface="Goudy Old Style" panose="02020502050305020303" pitchFamily="18" charset="0"/>
              </a:rPr>
              <a:t> </a:t>
            </a:r>
            <a:r>
              <a:rPr lang="it-IT" b="1" dirty="0">
                <a:latin typeface="Goudy Old Style" panose="02020502050305020303" pitchFamily="18" charset="0"/>
              </a:rPr>
              <a:t>si avvia </a:t>
            </a:r>
            <a:r>
              <a:rPr lang="it-IT" dirty="0">
                <a:latin typeface="Goudy Old Style" panose="02020502050305020303" pitchFamily="18" charset="0"/>
              </a:rPr>
              <a:t>la ricerca dei contatti e </a:t>
            </a:r>
            <a:r>
              <a:rPr lang="it-IT" b="1" dirty="0">
                <a:latin typeface="Goudy Old Style" panose="02020502050305020303" pitchFamily="18" charset="0"/>
              </a:rPr>
              <a:t>le azioni di sanificazione straordinaria della struttura scolastica nella sua parte interessata</a:t>
            </a:r>
            <a:r>
              <a:rPr lang="it-IT" dirty="0">
                <a:latin typeface="Goudy Old Style" panose="02020502050305020303" pitchFamily="18" charset="0"/>
              </a:rPr>
              <a:t>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dirty="0">
              <a:latin typeface="Goudy Old Style" panose="020205020503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>
                <a:latin typeface="Goudy Old Style" panose="02020502050305020303" pitchFamily="18" charset="0"/>
              </a:rPr>
              <a:t>Per il rientro in comunità bisognerà attendere la guarigione </a:t>
            </a:r>
            <a:r>
              <a:rPr lang="it-IT" dirty="0" smtClean="0">
                <a:latin typeface="Goudy Old Style" panose="02020502050305020303" pitchFamily="18" charset="0"/>
              </a:rPr>
              <a:t>clinica dello studente </a:t>
            </a:r>
            <a:r>
              <a:rPr lang="it-IT" dirty="0">
                <a:latin typeface="Goudy Old Style" panose="02020502050305020303" pitchFamily="18" charset="0"/>
              </a:rPr>
              <a:t>(cioè la totale assenza di sintomi).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dirty="0">
              <a:latin typeface="Goudy Old Style" panose="020205020503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>
                <a:latin typeface="Goudy Old Style" panose="02020502050305020303" pitchFamily="18" charset="0"/>
              </a:rPr>
              <a:t>Il referente scolastico COVID-19 deve fornire al Dipartimento di </a:t>
            </a:r>
            <a:r>
              <a:rPr lang="it-IT" dirty="0" smtClean="0">
                <a:latin typeface="Goudy Old Style" panose="02020502050305020303" pitchFamily="18" charset="0"/>
              </a:rPr>
              <a:t>Prevenzione </a:t>
            </a:r>
            <a:r>
              <a:rPr lang="it-IT" dirty="0">
                <a:latin typeface="Goudy Old Style" panose="02020502050305020303" pitchFamily="18" charset="0"/>
              </a:rPr>
              <a:t>l’elenco dei compagni di classe </a:t>
            </a:r>
            <a:r>
              <a:rPr lang="it-IT" dirty="0" smtClean="0">
                <a:latin typeface="Goudy Old Style" panose="02020502050305020303" pitchFamily="18" charset="0"/>
              </a:rPr>
              <a:t>e degli </a:t>
            </a:r>
            <a:r>
              <a:rPr lang="it-IT" dirty="0">
                <a:latin typeface="Goudy Old Style" panose="02020502050305020303" pitchFamily="18" charset="0"/>
              </a:rPr>
              <a:t>insegnanti </a:t>
            </a:r>
            <a:r>
              <a:rPr lang="it-IT" dirty="0" smtClean="0">
                <a:latin typeface="Goudy Old Style" panose="02020502050305020303" pitchFamily="18" charset="0"/>
              </a:rPr>
              <a:t>che </a:t>
            </a:r>
            <a:r>
              <a:rPr lang="it-IT" dirty="0">
                <a:latin typeface="Goudy Old Style" panose="02020502050305020303" pitchFamily="18" charset="0"/>
              </a:rPr>
              <a:t>sono stati a contatto nelle 48 ore precedenti l’insorgenza dei sintomi. </a:t>
            </a:r>
            <a:endParaRPr lang="it-IT" dirty="0" smtClean="0">
              <a:latin typeface="Goudy Old Style" panose="02020502050305020303" pitchFamily="18" charset="0"/>
            </a:endParaRPr>
          </a:p>
        </p:txBody>
      </p:sp>
      <p:sp>
        <p:nvSpPr>
          <p:cNvPr id="4" name="Titolo 4"/>
          <p:cNvSpPr txBox="1">
            <a:spLocks/>
          </p:cNvSpPr>
          <p:nvPr/>
        </p:nvSpPr>
        <p:spPr>
          <a:xfrm>
            <a:off x="355297" y="260648"/>
            <a:ext cx="8537576" cy="1215744"/>
          </a:xfrm>
          <a:prstGeom prst="rect">
            <a:avLst/>
          </a:prstGeom>
          <a:gradFill>
            <a:gsLst>
              <a:gs pos="0">
                <a:schemeClr val="tx2"/>
              </a:gs>
              <a:gs pos="83000">
                <a:schemeClr val="tx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/>
            <a:sp3d extrusionH="57150">
              <a:bevelT w="57150" h="38100" prst="artDeco"/>
            </a:sp3d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>
                <a:solidFill>
                  <a:schemeClr val="bg1"/>
                </a:solidFill>
                <a:latin typeface="Goudy Old Style" panose="02020502050305020303" pitchFamily="18" charset="0"/>
              </a:rPr>
              <a:t>Nel caso in cui un </a:t>
            </a:r>
            <a:r>
              <a:rPr lang="it-IT" sz="4000" b="1" u="sng" dirty="0">
                <a:solidFill>
                  <a:schemeClr val="bg1"/>
                </a:solidFill>
                <a:latin typeface="Goudy Old Style" panose="02020502050305020303" pitchFamily="18" charset="0"/>
              </a:rPr>
              <a:t>alunno</a:t>
            </a:r>
            <a:r>
              <a:rPr lang="it-IT" sz="4000" dirty="0">
                <a:solidFill>
                  <a:schemeClr val="bg1"/>
                </a:solidFill>
                <a:latin typeface="Goudy Old Style" panose="02020502050305020303" pitchFamily="18" charset="0"/>
              </a:rPr>
              <a:t> </a:t>
            </a:r>
            <a:endParaRPr lang="it-IT" sz="4000" dirty="0" smtClean="0">
              <a:solidFill>
                <a:schemeClr val="bg1"/>
              </a:solidFill>
              <a:latin typeface="Goudy Old Style" panose="02020502050305020303" pitchFamily="18" charset="0"/>
            </a:endParaRPr>
          </a:p>
          <a:p>
            <a:pPr algn="ctr"/>
            <a:r>
              <a:rPr lang="it-IT" sz="4000" dirty="0" smtClean="0">
                <a:solidFill>
                  <a:schemeClr val="bg1"/>
                </a:solidFill>
                <a:latin typeface="Goudy Old Style" panose="02020502050305020303" pitchFamily="18" charset="0"/>
              </a:rPr>
              <a:t>risulti positivo al test diagnostico</a:t>
            </a:r>
            <a:endParaRPr lang="it-IT" sz="4000" b="1" dirty="0">
              <a:solidFill>
                <a:schemeClr val="bg1"/>
              </a:solidFill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5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387350" y="2330450"/>
            <a:ext cx="8362950" cy="35112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it-IT" sz="2100" dirty="0"/>
          </a:p>
          <a:p>
            <a:pPr marL="0" indent="0" algn="just">
              <a:buNone/>
            </a:pPr>
            <a:r>
              <a:rPr lang="it-IT" sz="3600" dirty="0" smtClean="0">
                <a:latin typeface="Goudy Old Style" panose="02020502050305020303" pitchFamily="18" charset="0"/>
              </a:rPr>
              <a:t>Lo studente deve </a:t>
            </a:r>
            <a:r>
              <a:rPr lang="it-IT" sz="3600" dirty="0">
                <a:latin typeface="Goudy Old Style" panose="02020502050305020303" pitchFamily="18" charset="0"/>
              </a:rPr>
              <a:t>comunque restare a casa fino a guarigione clinica e a conferma negativa del secondo test.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4509120"/>
            <a:ext cx="3088265" cy="1935313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7" name="Titolo 4"/>
          <p:cNvSpPr txBox="1">
            <a:spLocks/>
          </p:cNvSpPr>
          <p:nvPr/>
        </p:nvSpPr>
        <p:spPr>
          <a:xfrm>
            <a:off x="362694" y="404664"/>
            <a:ext cx="8537576" cy="1215744"/>
          </a:xfrm>
          <a:prstGeom prst="rect">
            <a:avLst/>
          </a:prstGeom>
          <a:gradFill>
            <a:gsLst>
              <a:gs pos="0">
                <a:schemeClr val="tx2"/>
              </a:gs>
              <a:gs pos="83000">
                <a:schemeClr val="tx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/>
            <a:sp3d extrusionH="57150">
              <a:bevelT w="57150" h="38100" prst="artDeco"/>
            </a:sp3d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 smtClean="0">
                <a:solidFill>
                  <a:schemeClr val="bg1"/>
                </a:solidFill>
                <a:latin typeface="Goudy Old Style" panose="02020502050305020303" pitchFamily="18" charset="0"/>
              </a:rPr>
              <a:t>Se il test diagnostico è negativo</a:t>
            </a:r>
            <a:endParaRPr lang="it-IT" sz="4000" b="1" dirty="0">
              <a:solidFill>
                <a:schemeClr val="bg1"/>
              </a:solidFill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030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Kraftvolle Rhythmusgitarre - ZDFmediathek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736" y="0"/>
            <a:ext cx="12191998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387350" y="2330451"/>
            <a:ext cx="8362950" cy="3346450"/>
          </a:xfrm>
        </p:spPr>
        <p:txBody>
          <a:bodyPr>
            <a:normAutofit/>
          </a:bodyPr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311870" y="2304224"/>
            <a:ext cx="851390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Font typeface="Wingdings" panose="05000000000000000000" pitchFamily="2" charset="2"/>
              <a:buChar char="q"/>
            </a:pPr>
            <a:r>
              <a:rPr lang="it-IT" sz="2800" dirty="0">
                <a:latin typeface="Goudy Old Style" panose="02020502050305020303" pitchFamily="18" charset="0"/>
              </a:rPr>
              <a:t>L'alunno deve restare a casa.</a:t>
            </a:r>
          </a:p>
          <a:p>
            <a:pPr marL="214313" indent="-214313" algn="just">
              <a:buFont typeface="Wingdings" panose="05000000000000000000" pitchFamily="2" charset="2"/>
              <a:buChar char="q"/>
            </a:pPr>
            <a:endParaRPr lang="it-IT" sz="2800" dirty="0">
              <a:latin typeface="Goudy Old Style" panose="02020502050305020303" pitchFamily="18" charset="0"/>
            </a:endParaRPr>
          </a:p>
          <a:p>
            <a:pPr marL="257175" indent="-257175" algn="just">
              <a:buFont typeface="Wingdings" panose="05000000000000000000" pitchFamily="2" charset="2"/>
              <a:buChar char="q"/>
            </a:pPr>
            <a:r>
              <a:rPr lang="it-IT" sz="2800" dirty="0">
                <a:latin typeface="Goudy Old Style" panose="02020502050305020303" pitchFamily="18" charset="0"/>
              </a:rPr>
              <a:t>I genitori devono informare il </a:t>
            </a:r>
            <a:r>
              <a:rPr lang="it-IT" sz="2800" dirty="0" smtClean="0">
                <a:latin typeface="Goudy Old Style" panose="02020502050305020303" pitchFamily="18" charset="0"/>
              </a:rPr>
              <a:t>pediatra o il medico.</a:t>
            </a:r>
            <a:endParaRPr lang="it-IT" sz="2800" dirty="0">
              <a:latin typeface="Goudy Old Style" panose="02020502050305020303" pitchFamily="18" charset="0"/>
            </a:endParaRPr>
          </a:p>
          <a:p>
            <a:pPr marL="257175" indent="-257175" algn="just">
              <a:buFont typeface="Wingdings" panose="05000000000000000000" pitchFamily="2" charset="2"/>
              <a:buChar char="q"/>
            </a:pPr>
            <a:endParaRPr lang="it-IT" sz="2800" dirty="0">
              <a:latin typeface="Goudy Old Style" panose="02020502050305020303" pitchFamily="18" charset="0"/>
            </a:endParaRPr>
          </a:p>
          <a:p>
            <a:pPr marL="257175" indent="-257175" algn="just">
              <a:buFont typeface="Wingdings" panose="05000000000000000000" pitchFamily="2" charset="2"/>
              <a:buChar char="q"/>
            </a:pPr>
            <a:r>
              <a:rPr lang="it-IT" sz="2800" dirty="0">
                <a:latin typeface="Goudy Old Style" panose="02020502050305020303" pitchFamily="18" charset="0"/>
              </a:rPr>
              <a:t>I genitori dello studente devono comunicare l’assenza scolastica per motivi di salute.</a:t>
            </a:r>
          </a:p>
          <a:p>
            <a:pPr marL="257175" indent="-257175" algn="just">
              <a:buFont typeface="Wingdings" panose="05000000000000000000" pitchFamily="2" charset="2"/>
              <a:buChar char="q"/>
            </a:pPr>
            <a:endParaRPr lang="it-IT" sz="2800" dirty="0">
              <a:latin typeface="Goudy Old Style" panose="02020502050305020303" pitchFamily="18" charset="0"/>
            </a:endParaRPr>
          </a:p>
          <a:p>
            <a:pPr marL="257175" indent="-257175" algn="just">
              <a:buFont typeface="Wingdings" panose="05000000000000000000" pitchFamily="2" charset="2"/>
              <a:buChar char="q"/>
            </a:pPr>
            <a:r>
              <a:rPr lang="it-IT" sz="2800" dirty="0">
                <a:latin typeface="Goudy Old Style" panose="02020502050305020303" pitchFamily="18" charset="0"/>
              </a:rPr>
              <a:t>Il </a:t>
            </a:r>
            <a:r>
              <a:rPr lang="it-IT" sz="2800" dirty="0" smtClean="0">
                <a:latin typeface="Goudy Old Style" panose="02020502050305020303" pitchFamily="18" charset="0"/>
              </a:rPr>
              <a:t>medico, </a:t>
            </a:r>
            <a:r>
              <a:rPr lang="it-IT" sz="2800" dirty="0">
                <a:latin typeface="Goudy Old Style" panose="02020502050305020303" pitchFamily="18" charset="0"/>
              </a:rPr>
              <a:t>in caso di sospetto COVID-19, richiede tempestivamente il test </a:t>
            </a:r>
            <a:r>
              <a:rPr lang="it-IT" sz="2800" dirty="0" smtClean="0">
                <a:latin typeface="Goudy Old Style" panose="02020502050305020303" pitchFamily="18" charset="0"/>
              </a:rPr>
              <a:t>diagnostico.</a:t>
            </a:r>
            <a:endParaRPr lang="it-IT" sz="2800" dirty="0">
              <a:latin typeface="Goudy Old Style" panose="02020502050305020303" pitchFamily="18" charset="0"/>
            </a:endParaRPr>
          </a:p>
          <a:p>
            <a:pPr algn="just"/>
            <a:endParaRPr lang="it-IT" sz="2800" dirty="0">
              <a:latin typeface="Goudy Old Style" panose="02020502050305020303" pitchFamily="18" charset="0"/>
            </a:endParaRPr>
          </a:p>
        </p:txBody>
      </p:sp>
      <p:sp>
        <p:nvSpPr>
          <p:cNvPr id="7" name="Titolo 4"/>
          <p:cNvSpPr txBox="1">
            <a:spLocks/>
          </p:cNvSpPr>
          <p:nvPr/>
        </p:nvSpPr>
        <p:spPr>
          <a:xfrm>
            <a:off x="362694" y="404664"/>
            <a:ext cx="8537576" cy="1584176"/>
          </a:xfrm>
          <a:prstGeom prst="rect">
            <a:avLst/>
          </a:prstGeom>
          <a:gradFill flip="none" rotWithShape="1">
            <a:gsLst>
              <a:gs pos="0">
                <a:srgbClr val="104158"/>
              </a:gs>
              <a:gs pos="11000">
                <a:srgbClr val="84ADE6"/>
              </a:gs>
              <a:gs pos="51000">
                <a:schemeClr val="accent2">
                  <a:lumMod val="20000"/>
                  <a:lumOff val="80000"/>
                </a:schemeClr>
              </a:gs>
            </a:gsLst>
            <a:lin ang="5400000" scaled="0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 fontScale="70000" lnSpcReduction="20000"/>
            <a:sp3d extrusionH="57150">
              <a:bevelT w="57150" h="38100" prst="artDeco"/>
            </a:sp3d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it-IT" sz="4000" dirty="0">
                <a:solidFill>
                  <a:schemeClr val="bg1"/>
                </a:solidFill>
                <a:latin typeface="Goudy Old Style" panose="02020502050305020303" pitchFamily="18" charset="0"/>
              </a:rPr>
              <a:t>Nel caso in cui un </a:t>
            </a:r>
            <a:r>
              <a:rPr lang="it-IT" sz="4000" b="1" u="sng" dirty="0">
                <a:solidFill>
                  <a:schemeClr val="bg1"/>
                </a:solidFill>
                <a:latin typeface="Goudy Old Style" panose="02020502050305020303" pitchFamily="18" charset="0"/>
              </a:rPr>
              <a:t>alunno</a:t>
            </a:r>
            <a:r>
              <a:rPr lang="it-IT" sz="4000" dirty="0">
                <a:solidFill>
                  <a:schemeClr val="bg1"/>
                </a:solidFill>
                <a:latin typeface="Goudy Old Style" panose="02020502050305020303" pitchFamily="18" charset="0"/>
              </a:rPr>
              <a:t> presenti un aumento della temperatura corporea al di sopra di 37,5°C o un sintomo compatibile con COVID-19, </a:t>
            </a:r>
            <a:r>
              <a:rPr lang="it-IT" sz="4000" b="1" u="sng" dirty="0">
                <a:solidFill>
                  <a:schemeClr val="bg1"/>
                </a:solidFill>
                <a:latin typeface="Goudy Old Style" panose="02020502050305020303" pitchFamily="18" charset="0"/>
              </a:rPr>
              <a:t>presso il proprio domicilio</a:t>
            </a:r>
            <a:endParaRPr lang="it-IT" sz="4000" b="1" dirty="0">
              <a:solidFill>
                <a:schemeClr val="bg1"/>
              </a:solidFill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7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19380" t="24742" r="51617" b="19312"/>
          <a:stretch/>
        </p:blipFill>
        <p:spPr>
          <a:xfrm>
            <a:off x="611560" y="303477"/>
            <a:ext cx="5832648" cy="632909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0520">
            <a:off x="6543770" y="4760347"/>
            <a:ext cx="2075723" cy="1556792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67459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5"/>
          <p:cNvSpPr>
            <a:spLocks noGrp="1"/>
          </p:cNvSpPr>
          <p:nvPr>
            <p:ph idx="1"/>
          </p:nvPr>
        </p:nvSpPr>
        <p:spPr>
          <a:xfrm>
            <a:off x="395536" y="1916832"/>
            <a:ext cx="8362950" cy="426690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3600" dirty="0" smtClean="0">
                <a:latin typeface="Goudy Old Style" panose="02020502050305020303" pitchFamily="18" charset="0"/>
              </a:rPr>
              <a:t>Verrà indicata: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sz="3600" dirty="0" smtClean="0">
                <a:latin typeface="Goudy Old Style" panose="02020502050305020303" pitchFamily="18" charset="0"/>
              </a:rPr>
              <a:t> la </a:t>
            </a:r>
            <a:r>
              <a:rPr lang="it-IT" sz="3600" dirty="0">
                <a:latin typeface="Goudy Old Style" panose="02020502050305020303" pitchFamily="18" charset="0"/>
              </a:rPr>
              <a:t>posizione </a:t>
            </a:r>
            <a:r>
              <a:rPr lang="it-IT" sz="3600" dirty="0" smtClean="0">
                <a:latin typeface="Goudy Old Style" panose="02020502050305020303" pitchFamily="18" charset="0"/>
              </a:rPr>
              <a:t>d’attesa di ogni classe all’esterno dell’edificio; </a:t>
            </a:r>
            <a:endParaRPr lang="it-IT" sz="3600" dirty="0">
              <a:latin typeface="Goudy Old Style" panose="02020502050305020303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sz="3600" dirty="0" smtClean="0">
                <a:latin typeface="Goudy Old Style" panose="02020502050305020303" pitchFamily="18" charset="0"/>
              </a:rPr>
              <a:t> la </a:t>
            </a:r>
            <a:r>
              <a:rPr lang="it-IT" sz="3600" dirty="0">
                <a:latin typeface="Goudy Old Style" panose="02020502050305020303" pitchFamily="18" charset="0"/>
              </a:rPr>
              <a:t>distribuzione </a:t>
            </a:r>
            <a:r>
              <a:rPr lang="it-IT" sz="3600" dirty="0" smtClean="0">
                <a:latin typeface="Goudy Old Style" panose="02020502050305020303" pitchFamily="18" charset="0"/>
              </a:rPr>
              <a:t>degli studenti, all’interno dell’edificio, </a:t>
            </a:r>
            <a:r>
              <a:rPr lang="it-IT" sz="3600" dirty="0">
                <a:latin typeface="Goudy Old Style" panose="02020502050305020303" pitchFamily="18" charset="0"/>
              </a:rPr>
              <a:t>per la ricreazione in caso di pioggia;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sz="3600" dirty="0" smtClean="0">
                <a:latin typeface="Goudy Old Style" panose="02020502050305020303" pitchFamily="18" charset="0"/>
              </a:rPr>
              <a:t> la </a:t>
            </a:r>
            <a:r>
              <a:rPr lang="it-IT" sz="3600" dirty="0">
                <a:latin typeface="Goudy Old Style" panose="02020502050305020303" pitchFamily="18" charset="0"/>
              </a:rPr>
              <a:t>descrizione dei percorsi interni per raggiungere le </a:t>
            </a:r>
            <a:r>
              <a:rPr lang="it-IT" sz="3600" dirty="0" smtClean="0">
                <a:latin typeface="Goudy Old Style" panose="02020502050305020303" pitchFamily="18" charset="0"/>
              </a:rPr>
              <a:t>aule</a:t>
            </a:r>
            <a:r>
              <a:rPr lang="it-IT" sz="3600" dirty="0">
                <a:latin typeface="Goudy Old Style" panose="02020502050305020303" pitchFamily="18" charset="0"/>
              </a:rPr>
              <a:t>.</a:t>
            </a:r>
          </a:p>
        </p:txBody>
      </p:sp>
      <p:pic>
        <p:nvPicPr>
          <p:cNvPr id="17410" name="Picture 2" descr="http://biblus.acca.it/wp-content/uploads/2020/06/Adeguamento-delle-scuole-alle-norme-anticontagio-843x3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4" r="18095" b="17750"/>
          <a:stretch/>
        </p:blipFill>
        <p:spPr bwMode="auto">
          <a:xfrm>
            <a:off x="5724128" y="516951"/>
            <a:ext cx="2896426" cy="1366966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olo 4"/>
          <p:cNvSpPr txBox="1">
            <a:spLocks/>
          </p:cNvSpPr>
          <p:nvPr/>
        </p:nvSpPr>
        <p:spPr>
          <a:xfrm>
            <a:off x="251520" y="432311"/>
            <a:ext cx="4629109" cy="1008112"/>
          </a:xfrm>
          <a:prstGeom prst="rect">
            <a:avLst/>
          </a:prstGeom>
          <a:solidFill>
            <a:srgbClr val="E79C03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it-IT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udy Old Style" panose="02020502050305020303" pitchFamily="18" charset="0"/>
              </a:rPr>
              <a:t>Gli Spazi Scolastici</a:t>
            </a:r>
            <a:endParaRPr lang="it-IT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185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1030" y="404664"/>
            <a:ext cx="7886700" cy="662782"/>
          </a:xfrm>
          <a:gradFill>
            <a:gsLst>
              <a:gs pos="8000">
                <a:schemeClr val="tx2"/>
              </a:gs>
              <a:gs pos="67000">
                <a:schemeClr val="tx2">
                  <a:lumMod val="20000"/>
                  <a:lumOff val="80000"/>
                </a:schemeClr>
              </a:gs>
              <a:gs pos="86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Goudy Old Style" panose="02020502050305020303" pitchFamily="18" charset="0"/>
              </a:rPr>
              <a:t>Per riassumere ...</a:t>
            </a:r>
            <a:endParaRPr lang="it-IT" dirty="0">
              <a:solidFill>
                <a:schemeClr val="bg1"/>
              </a:solidFill>
              <a:latin typeface="Goudy Old Style" panose="02020502050305020303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35345" y="5445844"/>
            <a:ext cx="7560840" cy="1027311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latin typeface="Goudy Old Style" panose="02020502050305020303" pitchFamily="18" charset="0"/>
                <a:hlinkClick r:id="rId2"/>
              </a:rPr>
              <a:t>https://</a:t>
            </a:r>
            <a:r>
              <a:rPr lang="it-IT" dirty="0" smtClean="0">
                <a:latin typeface="Goudy Old Style" panose="02020502050305020303" pitchFamily="18" charset="0"/>
                <a:hlinkClick r:id="rId2"/>
              </a:rPr>
              <a:t>www.youtube.com/watch?v=1r4jwU04fpc&amp;feature=youtu.be</a:t>
            </a:r>
            <a:endParaRPr lang="it-IT" dirty="0" smtClean="0">
              <a:latin typeface="Goudy Old Style" panose="02020502050305020303" pitchFamily="18" charset="0"/>
            </a:endParaRPr>
          </a:p>
          <a:p>
            <a:endParaRPr lang="it-IT" dirty="0"/>
          </a:p>
        </p:txBody>
      </p:sp>
      <p:pic>
        <p:nvPicPr>
          <p:cNvPr id="5" name="Immagine 4"/>
          <p:cNvPicPr/>
          <p:nvPr/>
        </p:nvPicPr>
        <p:blipFill rotWithShape="1">
          <a:blip r:embed="rId3"/>
          <a:srcRect l="7626" t="16879" r="30432" b="24460"/>
          <a:stretch/>
        </p:blipFill>
        <p:spPr bwMode="auto">
          <a:xfrm>
            <a:off x="1475656" y="1484784"/>
            <a:ext cx="6192688" cy="3355058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96454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5"/>
          <p:cNvSpPr>
            <a:spLocks noGrp="1"/>
          </p:cNvSpPr>
          <p:nvPr>
            <p:ph idx="1"/>
          </p:nvPr>
        </p:nvSpPr>
        <p:spPr>
          <a:xfrm>
            <a:off x="328141" y="1628800"/>
            <a:ext cx="8362950" cy="432048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dirty="0" smtClean="0">
                <a:latin typeface="Goudy Old Style" panose="02020502050305020303" pitchFamily="18" charset="0"/>
              </a:rPr>
              <a:t>Uso </a:t>
            </a:r>
            <a:r>
              <a:rPr lang="it-IT" dirty="0">
                <a:latin typeface="Goudy Old Style" panose="02020502050305020303" pitchFamily="18" charset="0"/>
              </a:rPr>
              <a:t>della mascherina chirurgica;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dirty="0" smtClean="0">
                <a:latin typeface="Goudy Old Style" panose="02020502050305020303" pitchFamily="18" charset="0"/>
              </a:rPr>
              <a:t>Lavaggio </a:t>
            </a:r>
            <a:r>
              <a:rPr lang="it-IT" dirty="0">
                <a:latin typeface="Goudy Old Style" panose="02020502050305020303" pitchFamily="18" charset="0"/>
              </a:rPr>
              <a:t>e disinfezione frequente delle mani;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b="1" dirty="0" smtClean="0">
                <a:latin typeface="Goudy Old Style" panose="02020502050305020303" pitchFamily="18" charset="0"/>
              </a:rPr>
              <a:t>Evitare </a:t>
            </a:r>
            <a:r>
              <a:rPr lang="it-IT" b="1" dirty="0">
                <a:latin typeface="Goudy Old Style" panose="02020502050305020303" pitchFamily="18" charset="0"/>
              </a:rPr>
              <a:t>le aggregazioni </a:t>
            </a:r>
            <a:r>
              <a:rPr lang="it-IT" dirty="0">
                <a:latin typeface="Goudy Old Style" panose="02020502050305020303" pitchFamily="18" charset="0"/>
              </a:rPr>
              <a:t>e attività che prevedano il mescolamento di allievi afferenti a classi diverse;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dirty="0" smtClean="0">
                <a:latin typeface="Goudy Old Style" panose="02020502050305020303" pitchFamily="18" charset="0"/>
              </a:rPr>
              <a:t>Evitare </a:t>
            </a:r>
            <a:r>
              <a:rPr lang="it-IT" dirty="0">
                <a:latin typeface="Goudy Old Style" panose="02020502050305020303" pitchFamily="18" charset="0"/>
              </a:rPr>
              <a:t>l’uso promiscuo di </a:t>
            </a:r>
            <a:r>
              <a:rPr lang="it-IT" dirty="0" smtClean="0">
                <a:latin typeface="Goudy Old Style" panose="02020502050305020303" pitchFamily="18" charset="0"/>
              </a:rPr>
              <a:t>attrezzature; </a:t>
            </a:r>
            <a:endParaRPr lang="it-IT" dirty="0">
              <a:latin typeface="Goudy Old Style" panose="02020502050305020303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b="1" dirty="0">
                <a:latin typeface="Goudy Old Style" panose="02020502050305020303" pitchFamily="18" charset="0"/>
              </a:rPr>
              <a:t>Non modificare la disposizione dei banchi </a:t>
            </a:r>
            <a:r>
              <a:rPr lang="it-IT" dirty="0">
                <a:latin typeface="Goudy Old Style" panose="02020502050305020303" pitchFamily="18" charset="0"/>
              </a:rPr>
              <a:t>all’interno delle aule </a:t>
            </a:r>
            <a:r>
              <a:rPr lang="it-IT" dirty="0" smtClean="0">
                <a:latin typeface="Goudy Old Style" panose="02020502050305020303" pitchFamily="18" charset="0"/>
              </a:rPr>
              <a:t>didattiche;</a:t>
            </a:r>
            <a:endParaRPr lang="it-IT" dirty="0">
              <a:latin typeface="Goudy Old Style" panose="02020502050305020303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b="1" dirty="0">
                <a:latin typeface="Goudy Old Style" panose="02020502050305020303" pitchFamily="18" charset="0"/>
              </a:rPr>
              <a:t>Evitare di lasciare a scuola oggetti </a:t>
            </a:r>
            <a:endParaRPr lang="it-IT" b="1" dirty="0" smtClean="0">
              <a:latin typeface="Goudy Old Style" panose="020205020503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b="1" dirty="0" smtClean="0">
                <a:latin typeface="Goudy Old Style" panose="02020502050305020303" pitchFamily="18" charset="0"/>
              </a:rPr>
              <a:t>personali</a:t>
            </a:r>
            <a:r>
              <a:rPr lang="it-IT" dirty="0" smtClean="0">
                <a:latin typeface="Goudy Old Style" panose="02020502050305020303" pitchFamily="18" charset="0"/>
              </a:rPr>
              <a:t> </a:t>
            </a:r>
            <a:r>
              <a:rPr lang="it-IT" dirty="0">
                <a:latin typeface="Goudy Old Style" panose="02020502050305020303" pitchFamily="18" charset="0"/>
              </a:rPr>
              <a:t>per facilitare le operazioni </a:t>
            </a:r>
            <a:endParaRPr lang="it-IT" dirty="0" smtClean="0">
              <a:latin typeface="Goudy Old Style" panose="020205020503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 smtClean="0">
                <a:latin typeface="Goudy Old Style" panose="02020502050305020303" pitchFamily="18" charset="0"/>
              </a:rPr>
              <a:t>di </a:t>
            </a:r>
            <a:r>
              <a:rPr lang="it-IT" dirty="0">
                <a:latin typeface="Goudy Old Style" panose="02020502050305020303" pitchFamily="18" charset="0"/>
              </a:rPr>
              <a:t>pulizia e disinfezione degli ambienti. </a:t>
            </a:r>
          </a:p>
        </p:txBody>
      </p:sp>
      <p:sp>
        <p:nvSpPr>
          <p:cNvPr id="6" name="Titolo 4"/>
          <p:cNvSpPr>
            <a:spLocks noGrp="1"/>
          </p:cNvSpPr>
          <p:nvPr>
            <p:ph type="title"/>
          </p:nvPr>
        </p:nvSpPr>
        <p:spPr>
          <a:xfrm>
            <a:off x="300037" y="332656"/>
            <a:ext cx="8537576" cy="1224136"/>
          </a:xfrm>
          <a:gradFill>
            <a:gsLst>
              <a:gs pos="0">
                <a:schemeClr val="tx2"/>
              </a:gs>
              <a:gs pos="83000">
                <a:schemeClr val="tx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  <a:sp3d extrusionH="57150">
              <a:bevelT w="57150" h="38100" prst="artDeco"/>
            </a:sp3d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Goudy Old Style" panose="02020502050305020303" pitchFamily="18" charset="0"/>
              </a:rPr>
              <a:t>Regole e principi generali </a:t>
            </a:r>
            <a:endParaRPr lang="it-IT" sz="4000" b="1" dirty="0">
              <a:solidFill>
                <a:schemeClr val="bg1"/>
              </a:solidFill>
              <a:latin typeface="Goudy Old Style" panose="02020502050305020303" pitchFamily="18" charset="0"/>
              <a:cs typeface="Courier New" panose="02070309020205020404" pitchFamily="49" charset="0"/>
            </a:endParaRPr>
          </a:p>
        </p:txBody>
      </p:sp>
      <p:pic>
        <p:nvPicPr>
          <p:cNvPr id="4" name="Picture 2" descr="http://www.salute.gov.it/imgs/C_17_materialiSocialNuovo_36_0_0_immagin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2"/>
          <a:stretch/>
        </p:blipFill>
        <p:spPr bwMode="auto">
          <a:xfrm>
            <a:off x="5326692" y="4077072"/>
            <a:ext cx="3364776" cy="261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biblus.acca.it/wp-content/uploads/2020/06/Adeguamento-delle-scuole-alle-norme-anticontagio-843x3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4" r="18095" b="17750"/>
          <a:stretch/>
        </p:blipFill>
        <p:spPr bwMode="auto">
          <a:xfrm>
            <a:off x="6444208" y="476672"/>
            <a:ext cx="2088232" cy="985539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86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5"/>
          <p:cNvSpPr>
            <a:spLocks noGrp="1"/>
          </p:cNvSpPr>
          <p:nvPr>
            <p:ph idx="1"/>
          </p:nvPr>
        </p:nvSpPr>
        <p:spPr>
          <a:xfrm>
            <a:off x="387350" y="1402473"/>
            <a:ext cx="8362950" cy="524701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b="1" dirty="0">
                <a:latin typeface="Goudy Old Style" panose="02020502050305020303" pitchFamily="18" charset="0"/>
              </a:rPr>
              <a:t>Gli allievi: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dirty="0">
                <a:latin typeface="Goudy Old Style" panose="02020502050305020303" pitchFamily="18" charset="0"/>
              </a:rPr>
              <a:t> Indossare la mascherina, salvo casi particolari, in situazioni statiche con distanziamento di almeno 1 metro e quando diversamente previsto dalla valutazione dei rischi (ad es. attività di laboratorio).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dirty="0">
                <a:latin typeface="Goudy Old Style" panose="02020502050305020303" pitchFamily="18" charset="0"/>
              </a:rPr>
              <a:t> Non modificare la disposizione dei banchi all’interno delle aule didattiche.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dirty="0">
                <a:latin typeface="Goudy Old Style" panose="02020502050305020303" pitchFamily="18" charset="0"/>
              </a:rPr>
              <a:t> Il lavaggio e disinfezione frequente delle mani.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dirty="0">
                <a:latin typeface="Goudy Old Style" panose="02020502050305020303" pitchFamily="18" charset="0"/>
              </a:rPr>
              <a:t> Evitare di lasciare a scuola oggetti personali per facilitare le operazioni di pulizia e disinfezione degli ambienti.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dirty="0">
                <a:latin typeface="Goudy Old Style" panose="02020502050305020303" pitchFamily="18" charset="0"/>
              </a:rPr>
              <a:t> Al termine delle lezioni, quindi, i sotto </a:t>
            </a:r>
            <a:r>
              <a:rPr lang="it-IT" dirty="0" smtClean="0">
                <a:latin typeface="Goudy Old Style" panose="02020502050305020303" pitchFamily="18" charset="0"/>
              </a:rPr>
              <a:t>banchi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>
                <a:latin typeface="Goudy Old Style" panose="02020502050305020303" pitchFamily="18" charset="0"/>
              </a:rPr>
              <a:t> </a:t>
            </a:r>
            <a:r>
              <a:rPr lang="it-IT" dirty="0" smtClean="0">
                <a:latin typeface="Goudy Old Style" panose="02020502050305020303" pitchFamily="18" charset="0"/>
              </a:rPr>
              <a:t> </a:t>
            </a:r>
            <a:r>
              <a:rPr lang="it-IT" dirty="0">
                <a:latin typeface="Goudy Old Style" panose="02020502050305020303" pitchFamily="18" charset="0"/>
              </a:rPr>
              <a:t>devono rimanere sgombri.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b="1" dirty="0">
              <a:latin typeface="Goudy Old Style" panose="02020502050305020303" pitchFamily="18" charset="0"/>
            </a:endParaRPr>
          </a:p>
        </p:txBody>
      </p:sp>
      <p:sp>
        <p:nvSpPr>
          <p:cNvPr id="4" name="Titolo 4"/>
          <p:cNvSpPr txBox="1">
            <a:spLocks/>
          </p:cNvSpPr>
          <p:nvPr/>
        </p:nvSpPr>
        <p:spPr>
          <a:xfrm>
            <a:off x="323528" y="260647"/>
            <a:ext cx="8537576" cy="1141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/>
            <a:sp3d extrusionH="57150">
              <a:bevelT w="57150" h="38100" prst="artDeco"/>
            </a:sp3d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marL="1968500" algn="ctr"/>
            <a:r>
              <a:rPr lang="it-IT" sz="4000" b="1" dirty="0" smtClean="0">
                <a:solidFill>
                  <a:schemeClr val="bg1"/>
                </a:solidFill>
                <a:latin typeface="Goudy Old Style" panose="02020502050305020303" pitchFamily="18" charset="0"/>
              </a:rPr>
              <a:t>Regole e principi generali </a:t>
            </a:r>
            <a:endParaRPr lang="it-IT" sz="4000" b="1" dirty="0">
              <a:solidFill>
                <a:schemeClr val="bg1"/>
              </a:solidFill>
              <a:latin typeface="Goudy Old Style" panose="02020502050305020303" pitchFamily="18" charset="0"/>
              <a:cs typeface="Courier New" panose="02070309020205020404" pitchFamily="49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295" y="5158948"/>
            <a:ext cx="2239005" cy="14905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8" name="Picture 2" descr="http://biblus.acca.it/wp-content/uploads/2020/06/Adeguamento-delle-scuole-alle-norme-anticontagio-843x3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4" r="18095" b="17750"/>
          <a:stretch/>
        </p:blipFill>
        <p:spPr bwMode="auto">
          <a:xfrm>
            <a:off x="539552" y="338789"/>
            <a:ext cx="2088232" cy="985539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5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5"/>
          <p:cNvSpPr>
            <a:spLocks noGrp="1"/>
          </p:cNvSpPr>
          <p:nvPr>
            <p:ph idx="1"/>
          </p:nvPr>
        </p:nvSpPr>
        <p:spPr>
          <a:xfrm>
            <a:off x="387350" y="2075475"/>
            <a:ext cx="8362950" cy="36966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it-IT" sz="1800" dirty="0"/>
          </a:p>
          <a:p>
            <a:pPr marL="0" indent="0">
              <a:buNone/>
            </a:pPr>
            <a:endParaRPr lang="it-IT" sz="1800" b="1" dirty="0"/>
          </a:p>
        </p:txBody>
      </p:sp>
      <p:sp>
        <p:nvSpPr>
          <p:cNvPr id="2" name="Rettangolo 1"/>
          <p:cNvSpPr/>
          <p:nvPr/>
        </p:nvSpPr>
        <p:spPr>
          <a:xfrm>
            <a:off x="264990" y="1916832"/>
            <a:ext cx="860767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200" dirty="0">
                <a:latin typeface="Goudy Old Style" panose="02020502050305020303" pitchFamily="18" charset="0"/>
              </a:rPr>
              <a:t>Le mani vanno pulite</a:t>
            </a:r>
            <a:r>
              <a:rPr lang="it-IT" sz="3200" dirty="0" smtClean="0">
                <a:latin typeface="Goudy Old Style" panose="02020502050305020303" pitchFamily="18" charset="0"/>
              </a:rPr>
              <a:t>:</a:t>
            </a:r>
          </a:p>
          <a:p>
            <a:pPr algn="just"/>
            <a:endParaRPr lang="it-IT" sz="3200" dirty="0">
              <a:latin typeface="Goudy Old Style" panose="02020502050305020303" pitchFamily="18" charset="0"/>
            </a:endParaRPr>
          </a:p>
          <a:p>
            <a:pPr marL="257175" indent="-257175" algn="just">
              <a:buFont typeface="Wingdings" panose="05000000000000000000" pitchFamily="2" charset="2"/>
              <a:buChar char="§"/>
            </a:pPr>
            <a:r>
              <a:rPr lang="it-IT" sz="3200" dirty="0">
                <a:latin typeface="Goudy Old Style" panose="02020502050305020303" pitchFamily="18" charset="0"/>
              </a:rPr>
              <a:t>prima di consumare pasti o spuntini; </a:t>
            </a:r>
          </a:p>
          <a:p>
            <a:pPr marL="257175" indent="-257175" algn="just">
              <a:buFont typeface="Wingdings" panose="05000000000000000000" pitchFamily="2" charset="2"/>
              <a:buChar char="§"/>
            </a:pPr>
            <a:endParaRPr lang="it-IT" sz="3200" dirty="0">
              <a:latin typeface="Goudy Old Style" panose="02020502050305020303" pitchFamily="18" charset="0"/>
            </a:endParaRPr>
          </a:p>
          <a:p>
            <a:pPr marL="257175" indent="-257175" algn="just">
              <a:buFont typeface="Wingdings" panose="05000000000000000000" pitchFamily="2" charset="2"/>
              <a:buChar char="§"/>
            </a:pPr>
            <a:r>
              <a:rPr lang="it-IT" sz="3200" dirty="0">
                <a:latin typeface="Goudy Old Style" panose="02020502050305020303" pitchFamily="18" charset="0"/>
              </a:rPr>
              <a:t>prima e dopo aver utilizzato i servizi igienici; </a:t>
            </a:r>
          </a:p>
          <a:p>
            <a:pPr marL="257175" indent="-257175" algn="just">
              <a:buFont typeface="Wingdings" panose="05000000000000000000" pitchFamily="2" charset="2"/>
              <a:buChar char="§"/>
            </a:pPr>
            <a:endParaRPr lang="it-IT" sz="3200" dirty="0">
              <a:latin typeface="Goudy Old Style" panose="02020502050305020303" pitchFamily="18" charset="0"/>
            </a:endParaRPr>
          </a:p>
          <a:p>
            <a:pPr marL="257175" indent="-257175" algn="just">
              <a:buFont typeface="Wingdings" panose="05000000000000000000" pitchFamily="2" charset="2"/>
              <a:buChar char="§"/>
            </a:pPr>
            <a:r>
              <a:rPr lang="it-IT" sz="3200" dirty="0">
                <a:latin typeface="Goudy Old Style" panose="02020502050305020303" pitchFamily="18" charset="0"/>
              </a:rPr>
              <a:t>prima di utilizzare </a:t>
            </a:r>
            <a:r>
              <a:rPr lang="it-IT" sz="3200" dirty="0" smtClean="0">
                <a:latin typeface="Goudy Old Style" panose="02020502050305020303" pitchFamily="18" charset="0"/>
              </a:rPr>
              <a:t>strumenti</a:t>
            </a:r>
          </a:p>
          <a:p>
            <a:pPr algn="just"/>
            <a:r>
              <a:rPr lang="it-IT" sz="3200" dirty="0" smtClean="0">
                <a:latin typeface="Goudy Old Style" panose="02020502050305020303" pitchFamily="18" charset="0"/>
              </a:rPr>
              <a:t> </a:t>
            </a:r>
            <a:r>
              <a:rPr lang="it-IT" sz="3200" dirty="0">
                <a:latin typeface="Goudy Old Style" panose="02020502050305020303" pitchFamily="18" charset="0"/>
              </a:rPr>
              <a:t>o attrezzature di uso </a:t>
            </a:r>
            <a:r>
              <a:rPr lang="it-IT" sz="3200" dirty="0" smtClean="0">
                <a:latin typeface="Goudy Old Style" panose="02020502050305020303" pitchFamily="18" charset="0"/>
              </a:rPr>
              <a:t>promiscuo</a:t>
            </a:r>
            <a:r>
              <a:rPr lang="it-IT" sz="3200" dirty="0">
                <a:latin typeface="Goudy Old Style" panose="02020502050305020303" pitchFamily="18" charset="0"/>
              </a:rPr>
              <a:t>.</a:t>
            </a:r>
          </a:p>
        </p:txBody>
      </p:sp>
      <p:sp>
        <p:nvSpPr>
          <p:cNvPr id="7" name="Titolo 4"/>
          <p:cNvSpPr txBox="1">
            <a:spLocks/>
          </p:cNvSpPr>
          <p:nvPr/>
        </p:nvSpPr>
        <p:spPr>
          <a:xfrm>
            <a:off x="387350" y="548680"/>
            <a:ext cx="8537576" cy="1215744"/>
          </a:xfrm>
          <a:prstGeom prst="rect">
            <a:avLst/>
          </a:prstGeom>
          <a:gradFill>
            <a:gsLst>
              <a:gs pos="0">
                <a:schemeClr val="tx2"/>
              </a:gs>
              <a:gs pos="83000">
                <a:schemeClr val="tx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/>
            <a:sp3d extrusionH="57150">
              <a:bevelT w="57150" h="38100" prst="artDeco"/>
            </a:sp3d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Goudy Old Style" panose="02020502050305020303" pitchFamily="18" charset="0"/>
              </a:rPr>
              <a:t>Lavaggio </a:t>
            </a:r>
            <a:r>
              <a:rPr lang="it-IT" sz="4000" b="1" dirty="0">
                <a:solidFill>
                  <a:schemeClr val="bg1"/>
                </a:solidFill>
                <a:latin typeface="Goudy Old Style" panose="02020502050305020303" pitchFamily="18" charset="0"/>
              </a:rPr>
              <a:t>e disinfezione delle mani </a:t>
            </a:r>
          </a:p>
        </p:txBody>
      </p:sp>
      <p:pic>
        <p:nvPicPr>
          <p:cNvPr id="11268" name="Picture 4" descr="Emergenza Covid: altro passo verso la normalità con il nuovo DPCM,  l'Ordinanza di Regione Lombardia ed il Protocollo Aziendale anti Covid -  CNA PAV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523" y="4509120"/>
            <a:ext cx="2739957" cy="211918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6867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5"/>
          <p:cNvSpPr>
            <a:spLocks noGrp="1"/>
          </p:cNvSpPr>
          <p:nvPr>
            <p:ph idx="1"/>
          </p:nvPr>
        </p:nvSpPr>
        <p:spPr>
          <a:xfrm>
            <a:off x="387350" y="2075475"/>
            <a:ext cx="8362950" cy="36966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it-IT" sz="1800" dirty="0"/>
          </a:p>
          <a:p>
            <a:pPr marL="0" indent="0">
              <a:buNone/>
            </a:pPr>
            <a:endParaRPr lang="it-IT" sz="1800" b="1" dirty="0"/>
          </a:p>
        </p:txBody>
      </p:sp>
      <p:sp>
        <p:nvSpPr>
          <p:cNvPr id="2" name="Rettangolo 1"/>
          <p:cNvSpPr/>
          <p:nvPr/>
        </p:nvSpPr>
        <p:spPr>
          <a:xfrm>
            <a:off x="251520" y="1628800"/>
            <a:ext cx="860767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000" dirty="0" smtClean="0">
                <a:latin typeface="Goudy Old Style" panose="02020502050305020303" pitchFamily="18" charset="0"/>
              </a:rPr>
              <a:t>privilegiare il </a:t>
            </a:r>
            <a:r>
              <a:rPr lang="it-IT" sz="2000" dirty="0">
                <a:latin typeface="Goudy Old Style" panose="02020502050305020303" pitchFamily="18" charset="0"/>
              </a:rPr>
              <a:t>ricorso alle comunicazioni a distanza, anche in modalità telematica; </a:t>
            </a:r>
            <a:endParaRPr lang="it-IT" sz="2000" dirty="0" smtClean="0">
              <a:latin typeface="Goudy Old Style" panose="020205020503050203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it-IT" sz="2000" dirty="0">
              <a:latin typeface="Goudy Old Style" panose="020205020503050203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000" dirty="0">
                <a:latin typeface="Goudy Old Style" panose="02020502050305020303" pitchFamily="18" charset="0"/>
              </a:rPr>
              <a:t>limitare l’accesso ai casi di effettiva necessità amministrativo-gestionale ed operativa, possibilmente previa prenotazione e relativa programmazione; </a:t>
            </a:r>
            <a:endParaRPr lang="it-IT" sz="2000" dirty="0" smtClean="0">
              <a:latin typeface="Goudy Old Style" panose="020205020503050203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it-IT" sz="2000" dirty="0">
              <a:latin typeface="Goudy Old Style" panose="020205020503050203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000" dirty="0">
                <a:latin typeface="Goudy Old Style" panose="02020502050305020303" pitchFamily="18" charset="0"/>
              </a:rPr>
              <a:t>compilare un modulo di </a:t>
            </a:r>
            <a:r>
              <a:rPr lang="it-IT" sz="2000" dirty="0" smtClean="0">
                <a:latin typeface="Goudy Old Style" panose="02020502050305020303" pitchFamily="18" charset="0"/>
              </a:rPr>
              <a:t>registrazione;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it-IT" sz="2000" dirty="0">
              <a:latin typeface="Goudy Old Style" panose="020205020503050203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000" dirty="0">
                <a:latin typeface="Goudy Old Style" panose="02020502050305020303" pitchFamily="18" charset="0"/>
              </a:rPr>
              <a:t>utilizzare una mascherina di propria dotazione; </a:t>
            </a:r>
            <a:endParaRPr lang="it-IT" sz="2000" dirty="0" smtClean="0">
              <a:latin typeface="Goudy Old Style" panose="020205020503050203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it-IT" sz="2000" dirty="0">
              <a:latin typeface="Goudy Old Style" panose="020205020503050203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000" dirty="0">
                <a:latin typeface="Goudy Old Style" panose="02020502050305020303" pitchFamily="18" charset="0"/>
              </a:rPr>
              <a:t>lavarsi e disinfettarsi periodicamente le mani</a:t>
            </a:r>
            <a:r>
              <a:rPr lang="it-IT" sz="2000" dirty="0" smtClean="0">
                <a:latin typeface="Goudy Old Style" panose="02020502050305020303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it-IT" sz="2000" dirty="0">
              <a:latin typeface="Goudy Old Style" panose="020205020503050203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000" dirty="0">
                <a:latin typeface="Goudy Old Style" panose="02020502050305020303" pitchFamily="18" charset="0"/>
              </a:rPr>
              <a:t>mantenere la distanza interpersonale di almeno 1 metro; </a:t>
            </a:r>
            <a:endParaRPr lang="it-IT" sz="2000" dirty="0" smtClean="0">
              <a:latin typeface="Goudy Old Style" panose="020205020503050203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it-IT" sz="2000" dirty="0">
              <a:latin typeface="Goudy Old Style" panose="020205020503050203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000" dirty="0">
                <a:latin typeface="Goudy Old Style" panose="02020502050305020303" pitchFamily="18" charset="0"/>
              </a:rPr>
              <a:t>rimanere all’interno della sede scolastica il meno possibile, compatibilmente con le esigenze e le necessità del caso. </a:t>
            </a:r>
          </a:p>
          <a:p>
            <a:pPr algn="just"/>
            <a:endParaRPr lang="it-IT" dirty="0"/>
          </a:p>
        </p:txBody>
      </p:sp>
      <p:sp>
        <p:nvSpPr>
          <p:cNvPr id="7" name="Titolo 4"/>
          <p:cNvSpPr txBox="1">
            <a:spLocks/>
          </p:cNvSpPr>
          <p:nvPr/>
        </p:nvSpPr>
        <p:spPr>
          <a:xfrm>
            <a:off x="387350" y="287002"/>
            <a:ext cx="8537576" cy="1215744"/>
          </a:xfrm>
          <a:prstGeom prst="rect">
            <a:avLst/>
          </a:prstGeom>
          <a:gradFill>
            <a:gsLst>
              <a:gs pos="0">
                <a:schemeClr val="tx2"/>
              </a:gs>
              <a:gs pos="83000">
                <a:schemeClr val="tx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/>
            <a:sp3d extrusionH="57150">
              <a:bevelT w="57150" h="38100" prst="artDeco"/>
            </a:sp3d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Goudy Old Style" panose="02020502050305020303" pitchFamily="18" charset="0"/>
              </a:rPr>
              <a:t>Modalità </a:t>
            </a:r>
            <a:r>
              <a:rPr lang="it-IT" sz="4000" b="1" dirty="0">
                <a:solidFill>
                  <a:schemeClr val="bg1"/>
                </a:solidFill>
                <a:latin typeface="Goudy Old Style" panose="02020502050305020303" pitchFamily="18" charset="0"/>
              </a:rPr>
              <a:t>di accesso </a:t>
            </a:r>
            <a:br>
              <a:rPr lang="it-IT" sz="4000" b="1" dirty="0">
                <a:solidFill>
                  <a:schemeClr val="bg1"/>
                </a:solidFill>
                <a:latin typeface="Goudy Old Style" panose="02020502050305020303" pitchFamily="18" charset="0"/>
              </a:rPr>
            </a:br>
            <a:r>
              <a:rPr lang="it-IT" sz="4000" b="1" dirty="0">
                <a:solidFill>
                  <a:schemeClr val="bg1"/>
                </a:solidFill>
                <a:latin typeface="Goudy Old Style" panose="02020502050305020303" pitchFamily="18" charset="0"/>
              </a:rPr>
              <a:t>di persone esterne alla scuola  </a:t>
            </a:r>
          </a:p>
        </p:txBody>
      </p:sp>
    </p:spTree>
    <p:extLst>
      <p:ext uri="{BB962C8B-B14F-4D97-AF65-F5344CB8AC3E}">
        <p14:creationId xmlns:p14="http://schemas.microsoft.com/office/powerpoint/2010/main" val="322119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5"/>
          <p:cNvSpPr>
            <a:spLocks noGrp="1"/>
          </p:cNvSpPr>
          <p:nvPr>
            <p:ph idx="1"/>
          </p:nvPr>
        </p:nvSpPr>
        <p:spPr>
          <a:xfrm>
            <a:off x="387350" y="2075475"/>
            <a:ext cx="8362950" cy="36966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it-IT" sz="1800" dirty="0"/>
          </a:p>
          <a:p>
            <a:pPr marL="0" indent="0">
              <a:buNone/>
            </a:pPr>
            <a:endParaRPr lang="it-IT" sz="1800" b="1" dirty="0"/>
          </a:p>
        </p:txBody>
      </p:sp>
      <p:sp>
        <p:nvSpPr>
          <p:cNvPr id="2" name="Rettangolo 1"/>
          <p:cNvSpPr/>
          <p:nvPr/>
        </p:nvSpPr>
        <p:spPr>
          <a:xfrm>
            <a:off x="264990" y="1916832"/>
            <a:ext cx="860767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latin typeface="Goudy Old Style" panose="02020502050305020303" pitchFamily="18" charset="0"/>
              </a:rPr>
              <a:t>Per le attività di educazione fisica sarà sufficiente garantire un distanziamento interpersonale tra gli allievi di almeno 2 m e altrettanto tra gli allievi e il </a:t>
            </a:r>
            <a:r>
              <a:rPr lang="it-IT" sz="2400" dirty="0" smtClean="0">
                <a:latin typeface="Goudy Old Style" panose="02020502050305020303" pitchFamily="18" charset="0"/>
              </a:rPr>
              <a:t>docente.</a:t>
            </a:r>
          </a:p>
          <a:p>
            <a:pPr algn="just"/>
            <a:endParaRPr lang="it-IT" sz="2400" dirty="0" smtClean="0">
              <a:latin typeface="Goudy Old Style" panose="02020502050305020303" pitchFamily="18" charset="0"/>
            </a:endParaRPr>
          </a:p>
          <a:p>
            <a:pPr algn="just"/>
            <a:r>
              <a:rPr lang="it-IT" sz="2400" dirty="0" smtClean="0">
                <a:latin typeface="Goudy Old Style" panose="02020502050305020303" pitchFamily="18" charset="0"/>
              </a:rPr>
              <a:t>Saranno privilegiate </a:t>
            </a:r>
            <a:r>
              <a:rPr lang="it-IT" sz="2400" dirty="0">
                <a:latin typeface="Goudy Old Style" panose="02020502050305020303" pitchFamily="18" charset="0"/>
              </a:rPr>
              <a:t>le attività fisiche sportive </a:t>
            </a:r>
            <a:r>
              <a:rPr lang="it-IT" sz="2400" dirty="0" smtClean="0">
                <a:latin typeface="Goudy Old Style" panose="02020502050305020303" pitchFamily="18" charset="0"/>
              </a:rPr>
              <a:t>individuali.</a:t>
            </a:r>
            <a:endParaRPr lang="it-IT" sz="2400" dirty="0">
              <a:latin typeface="Goudy Old Style" panose="02020502050305020303" pitchFamily="18" charset="0"/>
            </a:endParaRPr>
          </a:p>
          <a:p>
            <a:pPr algn="just"/>
            <a:endParaRPr lang="it-IT" sz="2400" dirty="0">
              <a:latin typeface="Goudy Old Style" panose="02020502050305020303" pitchFamily="18" charset="0"/>
            </a:endParaRPr>
          </a:p>
          <a:p>
            <a:pPr algn="just"/>
            <a:r>
              <a:rPr lang="it-IT" sz="2400" dirty="0" smtClean="0">
                <a:latin typeface="Goudy Old Style" panose="02020502050305020303" pitchFamily="18" charset="0"/>
              </a:rPr>
              <a:t>Negli </a:t>
            </a:r>
            <a:r>
              <a:rPr lang="it-IT" sz="2400" dirty="0">
                <a:latin typeface="Goudy Old Style" panose="02020502050305020303" pitchFamily="18" charset="0"/>
              </a:rPr>
              <a:t>spogliatoi annessi alla palestra, così come i servizi </a:t>
            </a:r>
            <a:r>
              <a:rPr lang="it-IT" sz="2400" dirty="0" smtClean="0">
                <a:latin typeface="Goudy Old Style" panose="02020502050305020303" pitchFamily="18" charset="0"/>
              </a:rPr>
              <a:t>igienici, è necessario mantenere il </a:t>
            </a:r>
            <a:r>
              <a:rPr lang="it-IT" sz="2400" i="1" dirty="0" smtClean="0">
                <a:latin typeface="Goudy Old Style" panose="02020502050305020303" pitchFamily="18" charset="0"/>
              </a:rPr>
              <a:t>distanziamento </a:t>
            </a:r>
            <a:r>
              <a:rPr lang="it-IT" sz="2400" i="1" dirty="0">
                <a:latin typeface="Goudy Old Style" panose="02020502050305020303" pitchFamily="18" charset="0"/>
              </a:rPr>
              <a:t>fisico </a:t>
            </a:r>
            <a:r>
              <a:rPr lang="it-IT" sz="2400" dirty="0">
                <a:latin typeface="Goudy Old Style" panose="02020502050305020303" pitchFamily="18" charset="0"/>
              </a:rPr>
              <a:t>di almeno </a:t>
            </a:r>
            <a:r>
              <a:rPr lang="it-IT" sz="2400">
                <a:latin typeface="Goudy Old Style" panose="02020502050305020303" pitchFamily="18" charset="0"/>
              </a:rPr>
              <a:t>1 </a:t>
            </a:r>
            <a:r>
              <a:rPr lang="it-IT" sz="2400" smtClean="0">
                <a:latin typeface="Goudy Old Style" panose="02020502050305020303" pitchFamily="18" charset="0"/>
              </a:rPr>
              <a:t>m.</a:t>
            </a:r>
            <a:endParaRPr lang="it-IT" sz="2400" dirty="0">
              <a:latin typeface="Goudy Old Style" panose="02020502050305020303" pitchFamily="18" charset="0"/>
            </a:endParaRPr>
          </a:p>
          <a:p>
            <a:pPr algn="just"/>
            <a:endParaRPr lang="it-IT" sz="2400" dirty="0">
              <a:latin typeface="Goudy Old Style" panose="02020502050305020303" pitchFamily="18" charset="0"/>
            </a:endParaRPr>
          </a:p>
          <a:p>
            <a:pPr algn="just"/>
            <a:r>
              <a:rPr lang="it-IT" sz="2400" u="sng" dirty="0" smtClean="0">
                <a:latin typeface="Goudy Old Style" panose="02020502050305020303" pitchFamily="18" charset="0"/>
              </a:rPr>
              <a:t>La palestra, gli spogliatoi e gli attrezzi utilizzati durante l’ora di Educazione Fisica verranno sanificati prima dell’accesso di nuove classi</a:t>
            </a:r>
            <a:r>
              <a:rPr lang="it-IT" sz="2400" dirty="0" smtClean="0">
                <a:latin typeface="Goudy Old Style" panose="02020502050305020303" pitchFamily="18" charset="0"/>
              </a:rPr>
              <a:t>.</a:t>
            </a:r>
          </a:p>
          <a:p>
            <a:pPr algn="just"/>
            <a:endParaRPr lang="it-IT" dirty="0"/>
          </a:p>
        </p:txBody>
      </p:sp>
      <p:sp>
        <p:nvSpPr>
          <p:cNvPr id="7" name="Titolo 4"/>
          <p:cNvSpPr txBox="1">
            <a:spLocks/>
          </p:cNvSpPr>
          <p:nvPr/>
        </p:nvSpPr>
        <p:spPr>
          <a:xfrm>
            <a:off x="387350" y="287002"/>
            <a:ext cx="8537576" cy="1215744"/>
          </a:xfrm>
          <a:prstGeom prst="rect">
            <a:avLst/>
          </a:prstGeom>
          <a:gradFill>
            <a:gsLst>
              <a:gs pos="0">
                <a:schemeClr val="tx2"/>
              </a:gs>
              <a:gs pos="83000">
                <a:schemeClr val="tx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/>
            <a:sp3d extrusionH="57150">
              <a:bevelT w="57150" h="38100" prst="artDeco"/>
            </a:sp3d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Goudy Old Style" panose="02020502050305020303" pitchFamily="18" charset="0"/>
              </a:rPr>
              <a:t>In Palestra</a:t>
            </a:r>
            <a:endParaRPr lang="it-IT" sz="4000" b="1" dirty="0">
              <a:solidFill>
                <a:schemeClr val="bg1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8" name="Picture 2" descr="http://biblus.acca.it/wp-content/uploads/2020/06/Adeguamento-delle-scuole-alle-norme-anticontagio-843x3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4" r="18095" b="17750"/>
          <a:stretch/>
        </p:blipFill>
        <p:spPr bwMode="auto">
          <a:xfrm>
            <a:off x="683568" y="408021"/>
            <a:ext cx="2063159" cy="973706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30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5"/>
          <p:cNvSpPr>
            <a:spLocks noGrp="1"/>
          </p:cNvSpPr>
          <p:nvPr>
            <p:ph idx="1"/>
          </p:nvPr>
        </p:nvSpPr>
        <p:spPr>
          <a:xfrm>
            <a:off x="387350" y="2075475"/>
            <a:ext cx="8362950" cy="36966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it-IT" sz="1800" dirty="0"/>
          </a:p>
          <a:p>
            <a:pPr marL="0" indent="0">
              <a:buNone/>
            </a:pPr>
            <a:endParaRPr lang="it-IT" sz="1800" b="1" dirty="0"/>
          </a:p>
        </p:txBody>
      </p:sp>
      <p:sp>
        <p:nvSpPr>
          <p:cNvPr id="2" name="Rettangolo 1"/>
          <p:cNvSpPr/>
          <p:nvPr/>
        </p:nvSpPr>
        <p:spPr>
          <a:xfrm>
            <a:off x="264990" y="1844824"/>
            <a:ext cx="86076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600" dirty="0" smtClean="0">
                <a:latin typeface="Goudy Old Style" panose="02020502050305020303" pitchFamily="18" charset="0"/>
              </a:rPr>
              <a:t>Per le attività </a:t>
            </a:r>
            <a:r>
              <a:rPr lang="it-IT" sz="3600" dirty="0">
                <a:latin typeface="Goudy Old Style" panose="02020502050305020303" pitchFamily="18" charset="0"/>
              </a:rPr>
              <a:t>di </a:t>
            </a:r>
            <a:r>
              <a:rPr lang="it-IT" sz="3600" dirty="0" smtClean="0">
                <a:latin typeface="Goudy Old Style" panose="02020502050305020303" pitchFamily="18" charset="0"/>
              </a:rPr>
              <a:t>strumento, gli studenti devono mantenere la distanza l’uno </a:t>
            </a:r>
            <a:r>
              <a:rPr lang="it-IT" sz="3600" dirty="0">
                <a:latin typeface="Goudy Old Style" panose="02020502050305020303" pitchFamily="18" charset="0"/>
              </a:rPr>
              <a:t>dall’altro di almeno 1 m (di </a:t>
            </a:r>
            <a:r>
              <a:rPr lang="it-IT" sz="3600" b="1" dirty="0">
                <a:latin typeface="Goudy Old Style" panose="02020502050305020303" pitchFamily="18" charset="0"/>
              </a:rPr>
              <a:t>almeno 2 m se utilizzano strumenti a fiato.</a:t>
            </a:r>
          </a:p>
          <a:p>
            <a:pPr algn="just"/>
            <a:endParaRPr lang="it-IT" sz="3600" b="1" dirty="0">
              <a:latin typeface="Goudy Old Style" panose="02020502050305020303" pitchFamily="18" charset="0"/>
            </a:endParaRPr>
          </a:p>
          <a:p>
            <a:pPr algn="just"/>
            <a:r>
              <a:rPr lang="it-IT" sz="3600" dirty="0" smtClean="0">
                <a:latin typeface="Goudy Old Style" panose="02020502050305020303" pitchFamily="18" charset="0"/>
              </a:rPr>
              <a:t>Il laboratorio </a:t>
            </a:r>
            <a:r>
              <a:rPr lang="it-IT" sz="3600" dirty="0">
                <a:latin typeface="Goudy Old Style" panose="02020502050305020303" pitchFamily="18" charset="0"/>
              </a:rPr>
              <a:t>e </a:t>
            </a:r>
            <a:r>
              <a:rPr lang="it-IT" sz="3600" dirty="0" smtClean="0">
                <a:latin typeface="Goudy Old Style" panose="02020502050305020303" pitchFamily="18" charset="0"/>
              </a:rPr>
              <a:t>le </a:t>
            </a:r>
            <a:r>
              <a:rPr lang="it-IT" sz="3600" dirty="0">
                <a:latin typeface="Goudy Old Style" panose="02020502050305020303" pitchFamily="18" charset="0"/>
              </a:rPr>
              <a:t>attrezzature </a:t>
            </a:r>
            <a:r>
              <a:rPr lang="it-IT" sz="3600" dirty="0" smtClean="0">
                <a:latin typeface="Goudy Old Style" panose="02020502050305020303" pitchFamily="18" charset="0"/>
              </a:rPr>
              <a:t>utilizzate verranno sanificate </a:t>
            </a:r>
            <a:r>
              <a:rPr lang="it-IT" sz="3600" u="sng" dirty="0">
                <a:latin typeface="Goudy Old Style" panose="02020502050305020303" pitchFamily="18" charset="0"/>
              </a:rPr>
              <a:t>prima</a:t>
            </a:r>
            <a:r>
              <a:rPr lang="it-IT" sz="3600" dirty="0">
                <a:latin typeface="Goudy Old Style" panose="02020502050305020303" pitchFamily="18" charset="0"/>
              </a:rPr>
              <a:t> dell’accesso di nuove classi.</a:t>
            </a:r>
          </a:p>
        </p:txBody>
      </p:sp>
      <p:sp>
        <p:nvSpPr>
          <p:cNvPr id="7" name="Titolo 4"/>
          <p:cNvSpPr txBox="1">
            <a:spLocks/>
          </p:cNvSpPr>
          <p:nvPr/>
        </p:nvSpPr>
        <p:spPr>
          <a:xfrm>
            <a:off x="234676" y="213889"/>
            <a:ext cx="8537576" cy="1215744"/>
          </a:xfrm>
          <a:prstGeom prst="rect">
            <a:avLst/>
          </a:prstGeom>
          <a:gradFill>
            <a:gsLst>
              <a:gs pos="0">
                <a:schemeClr val="tx2"/>
              </a:gs>
              <a:gs pos="83000">
                <a:schemeClr val="tx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/>
            <a:sp3d extrusionH="57150">
              <a:bevelT w="57150" h="38100" prst="artDeco"/>
            </a:sp3d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r" defTabSz="693738"/>
            <a:r>
              <a:rPr lang="it-IT" sz="4000" b="1" dirty="0" smtClean="0">
                <a:solidFill>
                  <a:schemeClr val="bg1"/>
                </a:solidFill>
                <a:latin typeface="Goudy Old Style" panose="02020502050305020303" pitchFamily="18" charset="0"/>
              </a:rPr>
              <a:t>Nel Laboratorio di Musica</a:t>
            </a:r>
            <a:endParaRPr lang="it-IT" sz="4000" b="1" dirty="0">
              <a:solidFill>
                <a:schemeClr val="bg1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8" name="Picture 2" descr="http://biblus.acca.it/wp-content/uploads/2020/06/Adeguamento-delle-scuole-alle-norme-anticontagio-843x3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4" r="18095" b="17750"/>
          <a:stretch/>
        </p:blipFill>
        <p:spPr bwMode="auto">
          <a:xfrm>
            <a:off x="683568" y="334908"/>
            <a:ext cx="2063159" cy="973706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20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5204" y="1988840"/>
            <a:ext cx="8477276" cy="418812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it-IT" sz="3200" dirty="0" smtClean="0">
                <a:latin typeface="Goudy Old Style" panose="02020502050305020303" pitchFamily="18" charset="0"/>
              </a:rPr>
              <a:t>Si richiede alle famiglie:</a:t>
            </a:r>
          </a:p>
          <a:p>
            <a:pPr marL="0" indent="0" algn="just">
              <a:buNone/>
            </a:pPr>
            <a:endParaRPr lang="it-IT" sz="3200" dirty="0" smtClean="0">
              <a:latin typeface="Goudy Old Style" panose="02020502050305020303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sz="3200" dirty="0" smtClean="0">
                <a:latin typeface="Goudy Old Style" panose="02020502050305020303" pitchFamily="18" charset="0"/>
              </a:rPr>
              <a:t>il </a:t>
            </a:r>
            <a:r>
              <a:rPr lang="it-IT" sz="3200" dirty="0">
                <a:latin typeface="Goudy Old Style" panose="02020502050305020303" pitchFamily="18" charset="0"/>
              </a:rPr>
              <a:t>controllo della temperatura corporea </a:t>
            </a:r>
            <a:r>
              <a:rPr lang="it-IT" sz="3200" dirty="0" smtClean="0">
                <a:latin typeface="Goudy Old Style" panose="02020502050305020303" pitchFamily="18" charset="0"/>
              </a:rPr>
              <a:t>dello studente </a:t>
            </a:r>
            <a:r>
              <a:rPr lang="it-IT" sz="3200" dirty="0">
                <a:latin typeface="Goudy Old Style" panose="02020502050305020303" pitchFamily="18" charset="0"/>
              </a:rPr>
              <a:t>a </a:t>
            </a:r>
            <a:r>
              <a:rPr lang="it-IT" sz="3200" dirty="0" smtClean="0">
                <a:latin typeface="Goudy Old Style" panose="02020502050305020303" pitchFamily="18" charset="0"/>
              </a:rPr>
              <a:t>casa, </a:t>
            </a:r>
            <a:r>
              <a:rPr lang="it-IT" sz="3200" dirty="0">
                <a:latin typeface="Goudy Old Style" panose="02020502050305020303" pitchFamily="18" charset="0"/>
              </a:rPr>
              <a:t>ogni </a:t>
            </a:r>
            <a:r>
              <a:rPr lang="it-IT" sz="3200" dirty="0" smtClean="0">
                <a:latin typeface="Goudy Old Style" panose="02020502050305020303" pitchFamily="18" charset="0"/>
              </a:rPr>
              <a:t>giorno, </a:t>
            </a:r>
            <a:r>
              <a:rPr lang="it-IT" sz="3200" dirty="0">
                <a:latin typeface="Goudy Old Style" panose="02020502050305020303" pitchFamily="18" charset="0"/>
              </a:rPr>
              <a:t>prima di recarsi </a:t>
            </a:r>
            <a:r>
              <a:rPr lang="it-IT" sz="3200" dirty="0" smtClean="0">
                <a:latin typeface="Goudy Old Style" panose="02020502050305020303" pitchFamily="18" charset="0"/>
              </a:rPr>
              <a:t>a </a:t>
            </a:r>
            <a:r>
              <a:rPr lang="it-IT" sz="3200" dirty="0">
                <a:latin typeface="Goudy Old Style" panose="02020502050305020303" pitchFamily="18" charset="0"/>
              </a:rPr>
              <a:t>scuola;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it-IT" sz="3200" dirty="0" smtClean="0">
              <a:latin typeface="Goudy Old Style" panose="02020502050305020303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sz="3200" dirty="0" smtClean="0">
                <a:latin typeface="Goudy Old Style" panose="02020502050305020303" pitchFamily="18" charset="0"/>
              </a:rPr>
              <a:t>la </a:t>
            </a:r>
            <a:r>
              <a:rPr lang="it-IT" sz="3200" dirty="0">
                <a:latin typeface="Goudy Old Style" panose="02020502050305020303" pitchFamily="18" charset="0"/>
              </a:rPr>
              <a:t>comunicazione immediata al </a:t>
            </a:r>
            <a:r>
              <a:rPr lang="it-IT" sz="3200" dirty="0" smtClean="0">
                <a:latin typeface="Goudy Old Style" panose="02020502050305020303" pitchFamily="18" charset="0"/>
              </a:rPr>
              <a:t>Dirigente Scolastico </a:t>
            </a:r>
            <a:r>
              <a:rPr lang="it-IT" sz="3200" dirty="0">
                <a:latin typeface="Goudy Old Style" panose="02020502050305020303" pitchFamily="18" charset="0"/>
              </a:rPr>
              <a:t>nel caso in cui un alunno </a:t>
            </a:r>
            <a:r>
              <a:rPr lang="it-IT" sz="3200" dirty="0" smtClean="0">
                <a:latin typeface="Goudy Old Style" panose="02020502050305020303" pitchFamily="18" charset="0"/>
              </a:rPr>
              <a:t>risultasse «contatto stretto» </a:t>
            </a:r>
            <a:r>
              <a:rPr lang="it-IT" sz="3200" dirty="0">
                <a:latin typeface="Goudy Old Style" panose="02020502050305020303" pitchFamily="18" charset="0"/>
              </a:rPr>
              <a:t>di un caso confermato </a:t>
            </a:r>
            <a:r>
              <a:rPr lang="it-IT" sz="3200" dirty="0" smtClean="0">
                <a:latin typeface="Goudy Old Style" panose="02020502050305020303" pitchFamily="18" charset="0"/>
              </a:rPr>
              <a:t>COVID-19.</a:t>
            </a:r>
            <a:endParaRPr lang="it-IT" sz="3200" dirty="0">
              <a:latin typeface="Goudy Old Style" panose="02020502050305020303" pitchFamily="18" charset="0"/>
            </a:endParaRPr>
          </a:p>
          <a:p>
            <a:pPr algn="just"/>
            <a:endParaRPr lang="it-IT" sz="1800" dirty="0"/>
          </a:p>
          <a:p>
            <a:endParaRPr lang="it-IT" dirty="0"/>
          </a:p>
        </p:txBody>
      </p:sp>
      <p:sp>
        <p:nvSpPr>
          <p:cNvPr id="5" name="Titolo 4"/>
          <p:cNvSpPr txBox="1">
            <a:spLocks/>
          </p:cNvSpPr>
          <p:nvPr/>
        </p:nvSpPr>
        <p:spPr>
          <a:xfrm>
            <a:off x="385054" y="404664"/>
            <a:ext cx="8537576" cy="1215744"/>
          </a:xfrm>
          <a:prstGeom prst="rect">
            <a:avLst/>
          </a:prstGeom>
          <a:gradFill>
            <a:gsLst>
              <a:gs pos="0">
                <a:schemeClr val="tx2"/>
              </a:gs>
              <a:gs pos="83000">
                <a:schemeClr val="tx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/>
            <a:sp3d extrusionH="57150">
              <a:bevelT w="57150" h="38100" prst="artDeco"/>
            </a:sp3d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Goudy Old Style" panose="02020502050305020303" pitchFamily="18" charset="0"/>
              </a:rPr>
              <a:t>Indicazioni per le Famiglie</a:t>
            </a:r>
            <a:endParaRPr lang="it-IT" sz="4000" b="1" dirty="0">
              <a:solidFill>
                <a:schemeClr val="bg1"/>
              </a:solidFill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2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387350" y="1844824"/>
            <a:ext cx="8362950" cy="4536504"/>
          </a:xfrm>
        </p:spPr>
        <p:txBody>
          <a:bodyPr>
            <a:normAutofit/>
          </a:bodyPr>
          <a:lstStyle/>
          <a:p>
            <a:endParaRPr lang="it-IT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sz="3000" dirty="0" smtClean="0">
                <a:latin typeface="Goudy Old Style" panose="02020502050305020303" pitchFamily="18" charset="0"/>
              </a:rPr>
              <a:t>febbre</a:t>
            </a:r>
            <a:r>
              <a:rPr lang="it-IT" sz="3000" dirty="0">
                <a:latin typeface="Goudy Old Style" panose="02020502050305020303" pitchFamily="18" charset="0"/>
              </a:rPr>
              <a:t>, </a:t>
            </a:r>
            <a:endParaRPr lang="it-IT" sz="3000" dirty="0" smtClean="0">
              <a:latin typeface="Goudy Old Style" panose="02020502050305020303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sz="3000" dirty="0" smtClean="0">
                <a:latin typeface="Goudy Old Style" panose="02020502050305020303" pitchFamily="18" charset="0"/>
              </a:rPr>
              <a:t>tosse</a:t>
            </a:r>
            <a:r>
              <a:rPr lang="it-IT" sz="3000" dirty="0">
                <a:latin typeface="Goudy Old Style" panose="02020502050305020303" pitchFamily="18" charset="0"/>
              </a:rPr>
              <a:t>, </a:t>
            </a:r>
            <a:endParaRPr lang="it-IT" sz="3000" dirty="0" smtClean="0">
              <a:latin typeface="Goudy Old Style" panose="02020502050305020303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sz="3000" dirty="0" smtClean="0">
                <a:latin typeface="Goudy Old Style" panose="02020502050305020303" pitchFamily="18" charset="0"/>
              </a:rPr>
              <a:t>cefalea</a:t>
            </a:r>
            <a:r>
              <a:rPr lang="it-IT" sz="3000" dirty="0">
                <a:latin typeface="Goudy Old Style" panose="02020502050305020303" pitchFamily="18" charset="0"/>
              </a:rPr>
              <a:t>, </a:t>
            </a:r>
            <a:endParaRPr lang="it-IT" sz="3000" dirty="0" smtClean="0">
              <a:latin typeface="Goudy Old Style" panose="02020502050305020303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sz="3000" dirty="0" smtClean="0">
                <a:latin typeface="Goudy Old Style" panose="02020502050305020303" pitchFamily="18" charset="0"/>
              </a:rPr>
              <a:t>sintomi </a:t>
            </a:r>
            <a:r>
              <a:rPr lang="it-IT" sz="3000" dirty="0">
                <a:latin typeface="Goudy Old Style" panose="02020502050305020303" pitchFamily="18" charset="0"/>
              </a:rPr>
              <a:t>gastrointestinali (nausea/vomito, diarrea), </a:t>
            </a:r>
            <a:endParaRPr lang="it-IT" sz="3000" dirty="0" smtClean="0">
              <a:latin typeface="Goudy Old Style" panose="02020502050305020303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sz="3000" dirty="0" err="1" smtClean="0">
                <a:latin typeface="Goudy Old Style" panose="02020502050305020303" pitchFamily="18" charset="0"/>
              </a:rPr>
              <a:t>faringodinia</a:t>
            </a:r>
            <a:r>
              <a:rPr lang="it-IT" sz="3000" dirty="0">
                <a:latin typeface="Goudy Old Style" panose="02020502050305020303" pitchFamily="18" charset="0"/>
              </a:rPr>
              <a:t>, </a:t>
            </a:r>
            <a:endParaRPr lang="it-IT" sz="3000" dirty="0" smtClean="0">
              <a:latin typeface="Goudy Old Style" panose="02020502050305020303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sz="3000" dirty="0" smtClean="0">
                <a:latin typeface="Goudy Old Style" panose="02020502050305020303" pitchFamily="18" charset="0"/>
              </a:rPr>
              <a:t>dispnea</a:t>
            </a:r>
            <a:r>
              <a:rPr lang="it-IT" sz="3000" dirty="0">
                <a:latin typeface="Goudy Old Style" panose="02020502050305020303" pitchFamily="18" charset="0"/>
              </a:rPr>
              <a:t>, </a:t>
            </a:r>
            <a:endParaRPr lang="it-IT" sz="3000" dirty="0" smtClean="0">
              <a:latin typeface="Goudy Old Style" panose="02020502050305020303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sz="3000" dirty="0" smtClean="0">
                <a:latin typeface="Goudy Old Style" panose="02020502050305020303" pitchFamily="18" charset="0"/>
              </a:rPr>
              <a:t>mialgie</a:t>
            </a:r>
            <a:r>
              <a:rPr lang="it-IT" sz="3000" dirty="0">
                <a:latin typeface="Goudy Old Style" panose="02020502050305020303" pitchFamily="18" charset="0"/>
              </a:rPr>
              <a:t>, </a:t>
            </a:r>
            <a:endParaRPr lang="it-IT" sz="3000" dirty="0" smtClean="0">
              <a:latin typeface="Goudy Old Style" panose="02020502050305020303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sz="3000" dirty="0" smtClean="0">
                <a:latin typeface="Goudy Old Style" panose="02020502050305020303" pitchFamily="18" charset="0"/>
              </a:rPr>
              <a:t>rinorrea/congestione </a:t>
            </a:r>
            <a:r>
              <a:rPr lang="it-IT" sz="3000" dirty="0">
                <a:latin typeface="Goudy Old Style" panose="02020502050305020303" pitchFamily="18" charset="0"/>
              </a:rPr>
              <a:t>nasale.</a:t>
            </a:r>
          </a:p>
          <a:p>
            <a:pPr marL="0" indent="0" algn="just">
              <a:buNone/>
            </a:pPr>
            <a:endParaRPr lang="it-IT" dirty="0"/>
          </a:p>
          <a:p>
            <a:endParaRPr lang="it-IT" dirty="0"/>
          </a:p>
        </p:txBody>
      </p:sp>
      <p:sp>
        <p:nvSpPr>
          <p:cNvPr id="4" name="Titolo 4"/>
          <p:cNvSpPr txBox="1">
            <a:spLocks/>
          </p:cNvSpPr>
          <p:nvPr/>
        </p:nvSpPr>
        <p:spPr>
          <a:xfrm>
            <a:off x="385054" y="404664"/>
            <a:ext cx="8537576" cy="1215744"/>
          </a:xfrm>
          <a:prstGeom prst="rect">
            <a:avLst/>
          </a:prstGeom>
          <a:gradFill>
            <a:gsLst>
              <a:gs pos="0">
                <a:schemeClr val="tx2"/>
              </a:gs>
              <a:gs pos="83000">
                <a:schemeClr val="tx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/>
            <a:sp3d extrusionH="57150">
              <a:bevelT w="57150" h="38100" prst="artDeco"/>
            </a:sp3d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Goudy Old Style" panose="02020502050305020303" pitchFamily="18" charset="0"/>
              </a:rPr>
              <a:t>Sintomi più </a:t>
            </a:r>
            <a:r>
              <a:rPr lang="it-IT" sz="4000" b="1" dirty="0">
                <a:solidFill>
                  <a:schemeClr val="bg1"/>
                </a:solidFill>
                <a:latin typeface="Goudy Old Style" panose="02020502050305020303" pitchFamily="18" charset="0"/>
              </a:rPr>
              <a:t>comuni di COVID-19 </a:t>
            </a:r>
            <a:endParaRPr lang="it-IT" sz="4000" b="1" dirty="0" smtClean="0">
              <a:solidFill>
                <a:schemeClr val="bg1"/>
              </a:solidFill>
              <a:latin typeface="Goudy Old Style" panose="02020502050305020303" pitchFamily="18" charset="0"/>
            </a:endParaRPr>
          </a:p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Goudy Old Style" panose="02020502050305020303" pitchFamily="18" charset="0"/>
              </a:rPr>
              <a:t>nei bambini</a:t>
            </a:r>
            <a:endParaRPr lang="it-IT" sz="4000" b="1" dirty="0">
              <a:solidFill>
                <a:schemeClr val="bg1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9220" name="Picture 4" descr="Masques pour les enfants - Commune de Creuzier le Vieux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04964"/>
            <a:ext cx="2400201" cy="24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465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ofondità">
  <a:themeElements>
    <a:clrScheme name="Profondità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ondità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ondità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Sapone">
  <a:themeElements>
    <a:clrScheme name="Viol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Sapon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pon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3859</TotalTime>
  <Words>1034</Words>
  <Application>Microsoft Office PowerPoint</Application>
  <PresentationFormat>Presentazione su schermo (4:3)</PresentationFormat>
  <Paragraphs>114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17</vt:i4>
      </vt:variant>
    </vt:vector>
  </HeadingPairs>
  <TitlesOfParts>
    <vt:vector size="27" baseType="lpstr">
      <vt:lpstr>Arial</vt:lpstr>
      <vt:lpstr>Calibri</vt:lpstr>
      <vt:lpstr>Century Gothic</vt:lpstr>
      <vt:lpstr>Corbel</vt:lpstr>
      <vt:lpstr>Courier New</vt:lpstr>
      <vt:lpstr>Garamond</vt:lpstr>
      <vt:lpstr>Goudy Old Style</vt:lpstr>
      <vt:lpstr>Wingdings</vt:lpstr>
      <vt:lpstr>Profondità</vt:lpstr>
      <vt:lpstr>Sapone</vt:lpstr>
      <vt:lpstr>Misure di prevenzione e protezione per il contenimento della diffusione del COVID-19</vt:lpstr>
      <vt:lpstr>Regole e principi generali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Per riassumere ...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BENVENUTI ALL’ “OPEN DAY” DELLA</dc:title>
  <dc:creator>dirigente</dc:creator>
  <cp:lastModifiedBy>Sonia Lo Re</cp:lastModifiedBy>
  <cp:revision>152</cp:revision>
  <dcterms:created xsi:type="dcterms:W3CDTF">2014-01-10T14:40:09Z</dcterms:created>
  <dcterms:modified xsi:type="dcterms:W3CDTF">2020-09-12T17:40:09Z</dcterms:modified>
</cp:coreProperties>
</file>